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3" r:id="rId1"/>
  </p:sldMasterIdLst>
  <p:notesMasterIdLst>
    <p:notesMasterId r:id="rId33"/>
  </p:notesMasterIdLst>
  <p:handoutMasterIdLst>
    <p:handoutMasterId r:id="rId34"/>
  </p:handoutMasterIdLst>
  <p:sldIdLst>
    <p:sldId id="256" r:id="rId2"/>
    <p:sldId id="257" r:id="rId3"/>
    <p:sldId id="581" r:id="rId4"/>
    <p:sldId id="552" r:id="rId5"/>
    <p:sldId id="590" r:id="rId6"/>
    <p:sldId id="570" r:id="rId7"/>
    <p:sldId id="573" r:id="rId8"/>
    <p:sldId id="574" r:id="rId9"/>
    <p:sldId id="575" r:id="rId10"/>
    <p:sldId id="596" r:id="rId11"/>
    <p:sldId id="477" r:id="rId12"/>
    <p:sldId id="586" r:id="rId13"/>
    <p:sldId id="353" r:id="rId14"/>
    <p:sldId id="529" r:id="rId15"/>
    <p:sldId id="587" r:id="rId16"/>
    <p:sldId id="474" r:id="rId17"/>
    <p:sldId id="558" r:id="rId18"/>
    <p:sldId id="598" r:id="rId19"/>
    <p:sldId id="562" r:id="rId20"/>
    <p:sldId id="597" r:id="rId21"/>
    <p:sldId id="557" r:id="rId22"/>
    <p:sldId id="593" r:id="rId23"/>
    <p:sldId id="594" r:id="rId24"/>
    <p:sldId id="595" r:id="rId25"/>
    <p:sldId id="258" r:id="rId26"/>
    <p:sldId id="591" r:id="rId27"/>
    <p:sldId id="592" r:id="rId28"/>
    <p:sldId id="567" r:id="rId29"/>
    <p:sldId id="568" r:id="rId30"/>
    <p:sldId id="584" r:id="rId31"/>
    <p:sldId id="454" r:id="rId32"/>
  </p:sldIdLst>
  <p:sldSz cx="9144000" cy="6858000" type="screen4x3"/>
  <p:notesSz cx="7104063" cy="10234613"/>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wner" initials="O" lastIdx="2" clrIdx="0">
    <p:extLst>
      <p:ext uri="{19B8F6BF-5375-455C-9EA6-DF929625EA0E}">
        <p15:presenceInfo xmlns:p15="http://schemas.microsoft.com/office/powerpoint/2012/main" userId="Own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99" autoAdjust="0"/>
    <p:restoredTop sz="61388" autoAdjust="0"/>
  </p:normalViewPr>
  <p:slideViewPr>
    <p:cSldViewPr>
      <p:cViewPr varScale="1">
        <p:scale>
          <a:sx n="65" d="100"/>
          <a:sy n="65" d="100"/>
        </p:scale>
        <p:origin x="1912" y="200"/>
      </p:cViewPr>
      <p:guideLst>
        <p:guide orient="horz" pos="2160"/>
        <p:guide pos="2880"/>
      </p:guideLst>
    </p:cSldViewPr>
  </p:slideViewPr>
  <p:outlineViewPr>
    <p:cViewPr>
      <p:scale>
        <a:sx n="33" d="100"/>
        <a:sy n="33" d="100"/>
      </p:scale>
      <p:origin x="0" y="-14634"/>
    </p:cViewPr>
  </p:outlineViewPr>
  <p:notesTextViewPr>
    <p:cViewPr>
      <p:scale>
        <a:sx n="100" d="100"/>
        <a:sy n="100" d="100"/>
      </p:scale>
      <p:origin x="0" y="0"/>
    </p:cViewPr>
  </p:notesTextViewPr>
  <p:sorterViewPr>
    <p:cViewPr>
      <p:scale>
        <a:sx n="70" d="100"/>
        <a:sy n="70" d="100"/>
      </p:scale>
      <p:origin x="0" y="-4176"/>
    </p:cViewPr>
  </p:sorterViewPr>
  <p:notesViewPr>
    <p:cSldViewPr>
      <p:cViewPr>
        <p:scale>
          <a:sx n="90" d="100"/>
          <a:sy n="90" d="100"/>
        </p:scale>
        <p:origin x="2334" y="-105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cap="none" spc="20" baseline="0">
                <a:solidFill>
                  <a:schemeClr val="tx1">
                    <a:lumMod val="50000"/>
                    <a:lumOff val="50000"/>
                  </a:schemeClr>
                </a:solidFill>
                <a:latin typeface="+mn-lt"/>
                <a:ea typeface="+mn-ea"/>
                <a:cs typeface="+mn-cs"/>
              </a:defRPr>
            </a:pPr>
            <a:r>
              <a:rPr lang="en-GB"/>
              <a:t>Swimming Membership</a:t>
            </a:r>
          </a:p>
        </c:rich>
      </c:tx>
      <c:overlay val="0"/>
      <c:spPr>
        <a:noFill/>
        <a:ln>
          <a:noFill/>
        </a:ln>
        <a:effectLst/>
      </c:spPr>
      <c:txPr>
        <a:bodyPr rot="0" spcFirstLastPara="1" vertOverflow="ellipsis" vert="horz" wrap="square" anchor="ctr" anchorCtr="1"/>
        <a:lstStyle/>
        <a:p>
          <a:pPr>
            <a:defRPr sz="1400" b="0" i="0" u="none" strike="noStrike" kern="1200" cap="none" spc="20" baseline="0">
              <a:solidFill>
                <a:schemeClr val="tx1">
                  <a:lumMod val="50000"/>
                  <a:lumOff val="50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Sep-20</c:v>
                </c:pt>
              </c:strCache>
            </c:strRef>
          </c:tx>
          <c:spPr>
            <a:solidFill>
              <a:schemeClr val="accent6">
                <a:lumMod val="20000"/>
                <a:lumOff val="80000"/>
              </a:schemeClr>
            </a:soli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50000"/>
                        <a:lumOff val="5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Sheet1!$A$2:$A$7</c:f>
              <c:strCache>
                <c:ptCount val="6"/>
                <c:pt idx="0">
                  <c:v>National/Regional</c:v>
                </c:pt>
                <c:pt idx="1">
                  <c:v>County</c:v>
                </c:pt>
                <c:pt idx="2">
                  <c:v>Competitive</c:v>
                </c:pt>
                <c:pt idx="3">
                  <c:v>Fitness</c:v>
                </c:pt>
                <c:pt idx="4">
                  <c:v>Academy</c:v>
                </c:pt>
                <c:pt idx="5">
                  <c:v>Masters</c:v>
                </c:pt>
              </c:strCache>
            </c:strRef>
          </c:cat>
          <c:val>
            <c:numRef>
              <c:f>Sheet1!$B$2:$B$7</c:f>
              <c:numCache>
                <c:formatCode>General</c:formatCode>
                <c:ptCount val="6"/>
                <c:pt idx="0">
                  <c:v>30</c:v>
                </c:pt>
                <c:pt idx="1">
                  <c:v>15</c:v>
                </c:pt>
                <c:pt idx="2">
                  <c:v>47</c:v>
                </c:pt>
                <c:pt idx="3">
                  <c:v>18</c:v>
                </c:pt>
                <c:pt idx="4">
                  <c:v>57</c:v>
                </c:pt>
                <c:pt idx="5">
                  <c:v>34</c:v>
                </c:pt>
              </c:numCache>
            </c:numRef>
          </c:val>
          <c:extLst>
            <c:ext xmlns:c16="http://schemas.microsoft.com/office/drawing/2014/chart" uri="{C3380CC4-5D6E-409C-BE32-E72D297353CC}">
              <c16:uniqueId val="{00000000-14FF-479D-96FA-575ABC90F368}"/>
            </c:ext>
          </c:extLst>
        </c:ser>
        <c:ser>
          <c:idx val="1"/>
          <c:order val="1"/>
          <c:tx>
            <c:strRef>
              <c:f>Sheet1!$C$1</c:f>
              <c:strCache>
                <c:ptCount val="1"/>
                <c:pt idx="0">
                  <c:v>Mar-22</c:v>
                </c:pt>
              </c:strCache>
            </c:strRef>
          </c:tx>
          <c:spPr>
            <a:solidFill>
              <a:schemeClr val="accent1"/>
            </a:solidFill>
            <a:ln w="9525" cap="flat" cmpd="sng" algn="ctr">
              <a:solidFill>
                <a:schemeClr val="accent2">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50000"/>
                        <a:lumOff val="5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Sheet1!$A$2:$A$7</c:f>
              <c:strCache>
                <c:ptCount val="6"/>
                <c:pt idx="0">
                  <c:v>National/Regional</c:v>
                </c:pt>
                <c:pt idx="1">
                  <c:v>County</c:v>
                </c:pt>
                <c:pt idx="2">
                  <c:v>Competitive</c:v>
                </c:pt>
                <c:pt idx="3">
                  <c:v>Fitness</c:v>
                </c:pt>
                <c:pt idx="4">
                  <c:v>Academy</c:v>
                </c:pt>
                <c:pt idx="5">
                  <c:v>Masters</c:v>
                </c:pt>
              </c:strCache>
            </c:strRef>
          </c:cat>
          <c:val>
            <c:numRef>
              <c:f>Sheet1!$C$2:$C$7</c:f>
              <c:numCache>
                <c:formatCode>General</c:formatCode>
                <c:ptCount val="6"/>
                <c:pt idx="0">
                  <c:v>49</c:v>
                </c:pt>
                <c:pt idx="1">
                  <c:v>31</c:v>
                </c:pt>
                <c:pt idx="2">
                  <c:v>70</c:v>
                </c:pt>
                <c:pt idx="3">
                  <c:v>49</c:v>
                </c:pt>
                <c:pt idx="4">
                  <c:v>61</c:v>
                </c:pt>
                <c:pt idx="5">
                  <c:v>52</c:v>
                </c:pt>
              </c:numCache>
            </c:numRef>
          </c:val>
          <c:extLst>
            <c:ext xmlns:c16="http://schemas.microsoft.com/office/drawing/2014/chart" uri="{C3380CC4-5D6E-409C-BE32-E72D297353CC}">
              <c16:uniqueId val="{00000001-14FF-479D-96FA-575ABC90F368}"/>
            </c:ext>
          </c:extLst>
        </c:ser>
        <c:dLbls>
          <c:showLegendKey val="0"/>
          <c:showVal val="0"/>
          <c:showCatName val="0"/>
          <c:showSerName val="0"/>
          <c:showPercent val="0"/>
          <c:showBubbleSize val="0"/>
        </c:dLbls>
        <c:gapWidth val="100"/>
        <c:overlap val="-24"/>
        <c:axId val="375071999"/>
        <c:axId val="1673694239"/>
      </c:barChart>
      <c:catAx>
        <c:axId val="3750719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en-US"/>
          </a:p>
        </c:txPr>
        <c:crossAx val="1673694239"/>
        <c:crosses val="autoZero"/>
        <c:auto val="1"/>
        <c:lblAlgn val="ctr"/>
        <c:lblOffset val="100"/>
        <c:noMultiLvlLbl val="0"/>
      </c:catAx>
      <c:valAx>
        <c:axId val="167369423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en-US"/>
          </a:p>
        </c:txPr>
        <c:crossAx val="37507199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050"/>
          <p:cNvSpPr>
            <a:spLocks noGrp="1" noChangeArrowheads="1"/>
          </p:cNvSpPr>
          <p:nvPr>
            <p:ph type="hdr" sz="quarter"/>
          </p:nvPr>
        </p:nvSpPr>
        <p:spPr bwMode="auto">
          <a:xfrm>
            <a:off x="0" y="0"/>
            <a:ext cx="3078427" cy="511730"/>
          </a:xfrm>
          <a:prstGeom prst="rect">
            <a:avLst/>
          </a:prstGeom>
          <a:noFill/>
          <a:ln w="12700" cap="sq">
            <a:noFill/>
            <a:miter lim="800000"/>
            <a:headEnd type="none" w="sm" len="sm"/>
            <a:tailEnd type="none" w="sm" len="sm"/>
          </a:ln>
          <a:effectLst/>
        </p:spPr>
        <p:txBody>
          <a:bodyPr vert="horz" wrap="square" lIns="94750" tIns="47375" rIns="94750" bIns="47375" numCol="1" anchor="t" anchorCtr="0" compatLnSpc="1">
            <a:prstTxWarp prst="textNoShape">
              <a:avLst/>
            </a:prstTxWarp>
          </a:bodyPr>
          <a:lstStyle>
            <a:lvl1pPr eaLnBrk="0" hangingPunct="0">
              <a:defRPr sz="1200">
                <a:latin typeface="Times New Roman" charset="0"/>
              </a:defRPr>
            </a:lvl1pPr>
          </a:lstStyle>
          <a:p>
            <a:pPr>
              <a:defRPr/>
            </a:pPr>
            <a:endParaRPr lang="en-GB"/>
          </a:p>
        </p:txBody>
      </p:sp>
      <p:sp>
        <p:nvSpPr>
          <p:cNvPr id="20483" name="Rectangle 2051"/>
          <p:cNvSpPr>
            <a:spLocks noGrp="1" noChangeArrowheads="1"/>
          </p:cNvSpPr>
          <p:nvPr>
            <p:ph type="dt" sz="quarter" idx="1"/>
          </p:nvPr>
        </p:nvSpPr>
        <p:spPr bwMode="auto">
          <a:xfrm>
            <a:off x="4025636" y="0"/>
            <a:ext cx="3078427" cy="511730"/>
          </a:xfrm>
          <a:prstGeom prst="rect">
            <a:avLst/>
          </a:prstGeom>
          <a:noFill/>
          <a:ln w="12700" cap="sq">
            <a:noFill/>
            <a:miter lim="800000"/>
            <a:headEnd type="none" w="sm" len="sm"/>
            <a:tailEnd type="none" w="sm" len="sm"/>
          </a:ln>
          <a:effectLst/>
        </p:spPr>
        <p:txBody>
          <a:bodyPr vert="horz" wrap="square" lIns="94750" tIns="47375" rIns="94750" bIns="47375" numCol="1" anchor="t" anchorCtr="0" compatLnSpc="1">
            <a:prstTxWarp prst="textNoShape">
              <a:avLst/>
            </a:prstTxWarp>
          </a:bodyPr>
          <a:lstStyle>
            <a:lvl1pPr algn="r" eaLnBrk="0" hangingPunct="0">
              <a:defRPr sz="1200">
                <a:latin typeface="Times New Roman" charset="0"/>
              </a:defRPr>
            </a:lvl1pPr>
          </a:lstStyle>
          <a:p>
            <a:pPr>
              <a:defRPr/>
            </a:pPr>
            <a:endParaRPr lang="en-GB"/>
          </a:p>
        </p:txBody>
      </p:sp>
      <p:sp>
        <p:nvSpPr>
          <p:cNvPr id="20484" name="Rectangle 2052"/>
          <p:cNvSpPr>
            <a:spLocks noGrp="1" noChangeArrowheads="1"/>
          </p:cNvSpPr>
          <p:nvPr>
            <p:ph type="ftr" sz="quarter" idx="2"/>
          </p:nvPr>
        </p:nvSpPr>
        <p:spPr bwMode="auto">
          <a:xfrm>
            <a:off x="0" y="9722883"/>
            <a:ext cx="3078427" cy="511730"/>
          </a:xfrm>
          <a:prstGeom prst="rect">
            <a:avLst/>
          </a:prstGeom>
          <a:noFill/>
          <a:ln w="12700" cap="sq">
            <a:noFill/>
            <a:miter lim="800000"/>
            <a:headEnd type="none" w="sm" len="sm"/>
            <a:tailEnd type="none" w="sm" len="sm"/>
          </a:ln>
          <a:effectLst/>
        </p:spPr>
        <p:txBody>
          <a:bodyPr vert="horz" wrap="square" lIns="94750" tIns="47375" rIns="94750" bIns="47375" numCol="1" anchor="b" anchorCtr="0" compatLnSpc="1">
            <a:prstTxWarp prst="textNoShape">
              <a:avLst/>
            </a:prstTxWarp>
          </a:bodyPr>
          <a:lstStyle>
            <a:lvl1pPr eaLnBrk="0" hangingPunct="0">
              <a:defRPr sz="1200">
                <a:latin typeface="Times New Roman" charset="0"/>
              </a:defRPr>
            </a:lvl1pPr>
          </a:lstStyle>
          <a:p>
            <a:pPr>
              <a:defRPr/>
            </a:pPr>
            <a:endParaRPr lang="en-GB"/>
          </a:p>
        </p:txBody>
      </p:sp>
      <p:sp>
        <p:nvSpPr>
          <p:cNvPr id="20485" name="Rectangle 2053"/>
          <p:cNvSpPr>
            <a:spLocks noGrp="1" noChangeArrowheads="1"/>
          </p:cNvSpPr>
          <p:nvPr>
            <p:ph type="sldNum" sz="quarter" idx="3"/>
          </p:nvPr>
        </p:nvSpPr>
        <p:spPr bwMode="auto">
          <a:xfrm>
            <a:off x="4025636" y="9722883"/>
            <a:ext cx="3078427" cy="511730"/>
          </a:xfrm>
          <a:prstGeom prst="rect">
            <a:avLst/>
          </a:prstGeom>
          <a:noFill/>
          <a:ln w="12700" cap="sq">
            <a:noFill/>
            <a:miter lim="800000"/>
            <a:headEnd type="none" w="sm" len="sm"/>
            <a:tailEnd type="none" w="sm" len="sm"/>
          </a:ln>
          <a:effectLst/>
        </p:spPr>
        <p:txBody>
          <a:bodyPr vert="horz" wrap="square" lIns="94750" tIns="47375" rIns="94750" bIns="47375" numCol="1" anchor="b" anchorCtr="0" compatLnSpc="1">
            <a:prstTxWarp prst="textNoShape">
              <a:avLst/>
            </a:prstTxWarp>
          </a:bodyPr>
          <a:lstStyle>
            <a:lvl1pPr algn="r" eaLnBrk="0" hangingPunct="0">
              <a:defRPr sz="1200">
                <a:latin typeface="Times New Roman" charset="0"/>
              </a:defRPr>
            </a:lvl1pPr>
          </a:lstStyle>
          <a:p>
            <a:pPr>
              <a:defRPr/>
            </a:pPr>
            <a:fld id="{7F3E9623-F277-4C21-9F4D-941CBC7B9460}" type="slidenum">
              <a:rPr lang="en-GB"/>
              <a:pPr>
                <a:defRPr/>
              </a:pPr>
              <a:t>‹#›</a:t>
            </a:fld>
            <a:endParaRPr lang="en-GB"/>
          </a:p>
        </p:txBody>
      </p:sp>
    </p:spTree>
    <p:extLst>
      <p:ext uri="{BB962C8B-B14F-4D97-AF65-F5344CB8AC3E}">
        <p14:creationId xmlns:p14="http://schemas.microsoft.com/office/powerpoint/2010/main" val="18654856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78427" cy="511730"/>
          </a:xfrm>
          <a:prstGeom prst="rect">
            <a:avLst/>
          </a:prstGeom>
          <a:noFill/>
          <a:ln w="12700" cap="sq">
            <a:noFill/>
            <a:miter lim="800000"/>
            <a:headEnd type="none" w="sm" len="sm"/>
            <a:tailEnd type="none" w="sm" len="sm"/>
          </a:ln>
          <a:effectLst/>
        </p:spPr>
        <p:txBody>
          <a:bodyPr vert="horz" wrap="square" lIns="94750" tIns="47375" rIns="94750" bIns="47375" numCol="1" anchor="t" anchorCtr="0" compatLnSpc="1">
            <a:prstTxWarp prst="textNoShape">
              <a:avLst/>
            </a:prstTxWarp>
          </a:bodyPr>
          <a:lstStyle>
            <a:lvl1pPr eaLnBrk="0" hangingPunct="0">
              <a:defRPr sz="1200">
                <a:latin typeface="Times New Roman" charset="0"/>
              </a:defRPr>
            </a:lvl1pPr>
          </a:lstStyle>
          <a:p>
            <a:pPr>
              <a:defRPr/>
            </a:pPr>
            <a:endParaRPr lang="en-GB"/>
          </a:p>
        </p:txBody>
      </p:sp>
      <p:sp>
        <p:nvSpPr>
          <p:cNvPr id="57347" name="Rectangle 3"/>
          <p:cNvSpPr>
            <a:spLocks noGrp="1" noRot="1" noChangeAspect="1" noChangeArrowheads="1"/>
          </p:cNvSpPr>
          <p:nvPr>
            <p:ph type="sldImg" idx="2"/>
          </p:nvPr>
        </p:nvSpPr>
        <p:spPr bwMode="auto">
          <a:xfrm>
            <a:off x="995363" y="768350"/>
            <a:ext cx="5113337" cy="3836988"/>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947209" y="4861442"/>
            <a:ext cx="5209646" cy="4605576"/>
          </a:xfrm>
          <a:prstGeom prst="rect">
            <a:avLst/>
          </a:prstGeom>
          <a:noFill/>
          <a:ln w="12700" cap="sq">
            <a:noFill/>
            <a:miter lim="800000"/>
            <a:headEnd type="none" w="sm" len="sm"/>
            <a:tailEnd type="none" w="sm" len="sm"/>
          </a:ln>
          <a:effectLst/>
        </p:spPr>
        <p:txBody>
          <a:bodyPr vert="horz" wrap="square" lIns="94750" tIns="47375" rIns="94750" bIns="47375"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3" name="Rectangle 5"/>
          <p:cNvSpPr>
            <a:spLocks noGrp="1" noChangeArrowheads="1"/>
          </p:cNvSpPr>
          <p:nvPr>
            <p:ph type="dt" idx="1"/>
          </p:nvPr>
        </p:nvSpPr>
        <p:spPr bwMode="auto">
          <a:xfrm>
            <a:off x="4025636" y="0"/>
            <a:ext cx="3078427" cy="511730"/>
          </a:xfrm>
          <a:prstGeom prst="rect">
            <a:avLst/>
          </a:prstGeom>
          <a:noFill/>
          <a:ln w="12700" cap="sq">
            <a:noFill/>
            <a:miter lim="800000"/>
            <a:headEnd type="none" w="sm" len="sm"/>
            <a:tailEnd type="none" w="sm" len="sm"/>
          </a:ln>
          <a:effectLst/>
        </p:spPr>
        <p:txBody>
          <a:bodyPr vert="horz" wrap="square" lIns="94750" tIns="47375" rIns="94750" bIns="47375" numCol="1" anchor="t" anchorCtr="0" compatLnSpc="1">
            <a:prstTxWarp prst="textNoShape">
              <a:avLst/>
            </a:prstTxWarp>
          </a:bodyPr>
          <a:lstStyle>
            <a:lvl1pPr algn="r" eaLnBrk="0" hangingPunct="0">
              <a:defRPr sz="1200">
                <a:latin typeface="Times New Roman" charset="0"/>
              </a:defRPr>
            </a:lvl1pPr>
          </a:lstStyle>
          <a:p>
            <a:pPr>
              <a:defRPr/>
            </a:pPr>
            <a:endParaRPr lang="en-GB"/>
          </a:p>
        </p:txBody>
      </p:sp>
      <p:sp>
        <p:nvSpPr>
          <p:cNvPr id="2054" name="Rectangle 6"/>
          <p:cNvSpPr>
            <a:spLocks noGrp="1" noChangeArrowheads="1"/>
          </p:cNvSpPr>
          <p:nvPr>
            <p:ph type="ftr" sz="quarter" idx="4"/>
          </p:nvPr>
        </p:nvSpPr>
        <p:spPr bwMode="auto">
          <a:xfrm>
            <a:off x="0" y="9722883"/>
            <a:ext cx="3078427" cy="511730"/>
          </a:xfrm>
          <a:prstGeom prst="rect">
            <a:avLst/>
          </a:prstGeom>
          <a:noFill/>
          <a:ln w="12700" cap="sq">
            <a:noFill/>
            <a:miter lim="800000"/>
            <a:headEnd type="none" w="sm" len="sm"/>
            <a:tailEnd type="none" w="sm" len="sm"/>
          </a:ln>
          <a:effectLst/>
        </p:spPr>
        <p:txBody>
          <a:bodyPr vert="horz" wrap="square" lIns="94750" tIns="47375" rIns="94750" bIns="47375" numCol="1" anchor="b" anchorCtr="0" compatLnSpc="1">
            <a:prstTxWarp prst="textNoShape">
              <a:avLst/>
            </a:prstTxWarp>
          </a:bodyPr>
          <a:lstStyle>
            <a:lvl1pPr eaLnBrk="0" hangingPunct="0">
              <a:defRPr sz="1200">
                <a:latin typeface="Times New Roman" charset="0"/>
              </a:defRPr>
            </a:lvl1pPr>
          </a:lstStyle>
          <a:p>
            <a:pPr>
              <a:defRPr/>
            </a:pPr>
            <a:endParaRPr lang="en-GB"/>
          </a:p>
        </p:txBody>
      </p:sp>
      <p:sp>
        <p:nvSpPr>
          <p:cNvPr id="2055" name="Rectangle 7"/>
          <p:cNvSpPr>
            <a:spLocks noGrp="1" noChangeArrowheads="1"/>
          </p:cNvSpPr>
          <p:nvPr>
            <p:ph type="sldNum" sz="quarter" idx="5"/>
          </p:nvPr>
        </p:nvSpPr>
        <p:spPr bwMode="auto">
          <a:xfrm>
            <a:off x="4025636" y="9722883"/>
            <a:ext cx="3078427" cy="511730"/>
          </a:xfrm>
          <a:prstGeom prst="rect">
            <a:avLst/>
          </a:prstGeom>
          <a:noFill/>
          <a:ln w="12700" cap="sq">
            <a:noFill/>
            <a:miter lim="800000"/>
            <a:headEnd type="none" w="sm" len="sm"/>
            <a:tailEnd type="none" w="sm" len="sm"/>
          </a:ln>
          <a:effectLst/>
        </p:spPr>
        <p:txBody>
          <a:bodyPr vert="horz" wrap="square" lIns="94750" tIns="47375" rIns="94750" bIns="47375" numCol="1" anchor="b" anchorCtr="0" compatLnSpc="1">
            <a:prstTxWarp prst="textNoShape">
              <a:avLst/>
            </a:prstTxWarp>
          </a:bodyPr>
          <a:lstStyle>
            <a:lvl1pPr algn="r" eaLnBrk="0" hangingPunct="0">
              <a:defRPr sz="1200">
                <a:latin typeface="Times New Roman" charset="0"/>
              </a:defRPr>
            </a:lvl1pPr>
          </a:lstStyle>
          <a:p>
            <a:pPr>
              <a:defRPr/>
            </a:pPr>
            <a:fld id="{00F94D76-BD97-41AD-A36B-D322C49BC564}" type="slidenum">
              <a:rPr lang="en-GB"/>
              <a:pPr>
                <a:defRPr/>
              </a:pPr>
              <a:t>‹#›</a:t>
            </a:fld>
            <a:endParaRPr lang="en-GB"/>
          </a:p>
        </p:txBody>
      </p:sp>
    </p:spTree>
    <p:extLst>
      <p:ext uri="{BB962C8B-B14F-4D97-AF65-F5344CB8AC3E}">
        <p14:creationId xmlns:p14="http://schemas.microsoft.com/office/powerpoint/2010/main" val="12999405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w="9525"/>
        </p:spPr>
        <p:txBody>
          <a:bodyPr/>
          <a:lstStyle/>
          <a:p>
            <a:endParaRPr lang="en-US" dirty="0">
              <a:latin typeface="Times New Roman" pitchFamily="18" charset="0"/>
            </a:endParaRPr>
          </a:p>
          <a:p>
            <a:endParaRPr lang="en-US" dirty="0">
              <a:latin typeface="Times New Roman" pitchFamily="18" charset="0"/>
            </a:endParaRPr>
          </a:p>
        </p:txBody>
      </p:sp>
      <p:sp>
        <p:nvSpPr>
          <p:cNvPr id="58372" name="Slide Number Placeholder 3"/>
          <p:cNvSpPr>
            <a:spLocks noGrp="1"/>
          </p:cNvSpPr>
          <p:nvPr>
            <p:ph type="sldNum" sz="quarter" idx="5"/>
          </p:nvPr>
        </p:nvSpPr>
        <p:spPr>
          <a:noFill/>
        </p:spPr>
        <p:txBody>
          <a:bodyPr/>
          <a:lstStyle/>
          <a:p>
            <a:fld id="{3898F9A3-30FF-4DF0-A5E2-948E3DF41F45}" type="slidenum">
              <a:rPr lang="en-GB" smtClean="0">
                <a:latin typeface="Times New Roman" pitchFamily="18" charset="0"/>
              </a:rPr>
              <a:pPr/>
              <a:t>1</a:t>
            </a:fld>
            <a:endParaRPr lang="en-GB">
              <a:latin typeface="Times New Roman" pitchFamily="18" charset="0"/>
            </a:endParaRPr>
          </a:p>
        </p:txBody>
      </p:sp>
    </p:spTree>
    <p:extLst>
      <p:ext uri="{BB962C8B-B14F-4D97-AF65-F5344CB8AC3E}">
        <p14:creationId xmlns:p14="http://schemas.microsoft.com/office/powerpoint/2010/main" val="36758094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00F94D76-BD97-41AD-A36B-D322C49BC564}" type="slidenum">
              <a:rPr lang="en-GB" smtClean="0"/>
              <a:pPr>
                <a:defRPr/>
              </a:pPr>
              <a:t>11</a:t>
            </a:fld>
            <a:endParaRPr lang="en-GB"/>
          </a:p>
        </p:txBody>
      </p:sp>
    </p:spTree>
    <p:extLst>
      <p:ext uri="{BB962C8B-B14F-4D97-AF65-F5344CB8AC3E}">
        <p14:creationId xmlns:p14="http://schemas.microsoft.com/office/powerpoint/2010/main" val="11468861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7501">
              <a:defRPr/>
            </a:pPr>
            <a:endParaRPr lang="en-GB" baseline="0" dirty="0"/>
          </a:p>
        </p:txBody>
      </p:sp>
      <p:sp>
        <p:nvSpPr>
          <p:cNvPr id="4" name="Slide Number Placeholder 3"/>
          <p:cNvSpPr>
            <a:spLocks noGrp="1"/>
          </p:cNvSpPr>
          <p:nvPr>
            <p:ph type="sldNum" sz="quarter" idx="10"/>
          </p:nvPr>
        </p:nvSpPr>
        <p:spPr/>
        <p:txBody>
          <a:bodyPr/>
          <a:lstStyle/>
          <a:p>
            <a:pPr>
              <a:defRPr/>
            </a:pPr>
            <a:fld id="{00F94D76-BD97-41AD-A36B-D322C49BC564}" type="slidenum">
              <a:rPr lang="en-GB" smtClean="0"/>
              <a:pPr>
                <a:defRPr/>
              </a:pPr>
              <a:t>12</a:t>
            </a:fld>
            <a:endParaRPr lang="en-GB"/>
          </a:p>
        </p:txBody>
      </p:sp>
    </p:spTree>
    <p:extLst>
      <p:ext uri="{BB962C8B-B14F-4D97-AF65-F5344CB8AC3E}">
        <p14:creationId xmlns:p14="http://schemas.microsoft.com/office/powerpoint/2010/main" val="38479335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7501">
              <a:defRPr/>
            </a:pPr>
            <a:r>
              <a:rPr lang="en-GB" dirty="0"/>
              <a:t>	</a:t>
            </a:r>
          </a:p>
          <a:p>
            <a:endParaRPr lang="en-GB" dirty="0"/>
          </a:p>
        </p:txBody>
      </p:sp>
      <p:sp>
        <p:nvSpPr>
          <p:cNvPr id="4" name="Slide Number Placeholder 3"/>
          <p:cNvSpPr>
            <a:spLocks noGrp="1"/>
          </p:cNvSpPr>
          <p:nvPr>
            <p:ph type="sldNum" sz="quarter" idx="10"/>
          </p:nvPr>
        </p:nvSpPr>
        <p:spPr/>
        <p:txBody>
          <a:bodyPr/>
          <a:lstStyle/>
          <a:p>
            <a:pPr>
              <a:defRPr/>
            </a:pPr>
            <a:fld id="{00F94D76-BD97-41AD-A36B-D322C49BC564}" type="slidenum">
              <a:rPr lang="en-GB" smtClean="0"/>
              <a:pPr>
                <a:defRPr/>
              </a:pPr>
              <a:t>13</a:t>
            </a:fld>
            <a:endParaRPr lang="en-GB"/>
          </a:p>
        </p:txBody>
      </p:sp>
    </p:spTree>
    <p:extLst>
      <p:ext uri="{BB962C8B-B14F-4D97-AF65-F5344CB8AC3E}">
        <p14:creationId xmlns:p14="http://schemas.microsoft.com/office/powerpoint/2010/main" val="8363286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7501">
              <a:defRPr/>
            </a:pPr>
            <a:endParaRPr lang="en-GB" baseline="0" dirty="0"/>
          </a:p>
          <a:p>
            <a:pPr defTabSz="947501">
              <a:defRPr/>
            </a:pPr>
            <a:endParaRPr lang="en-GB" baseline="0" dirty="0"/>
          </a:p>
          <a:p>
            <a:pPr defTabSz="947501">
              <a:defRPr/>
            </a:pPr>
            <a:endParaRPr lang="en-GB" baseline="0" dirty="0"/>
          </a:p>
        </p:txBody>
      </p:sp>
      <p:sp>
        <p:nvSpPr>
          <p:cNvPr id="4" name="Slide Number Placeholder 3"/>
          <p:cNvSpPr>
            <a:spLocks noGrp="1"/>
          </p:cNvSpPr>
          <p:nvPr>
            <p:ph type="sldNum" sz="quarter" idx="10"/>
          </p:nvPr>
        </p:nvSpPr>
        <p:spPr/>
        <p:txBody>
          <a:bodyPr/>
          <a:lstStyle/>
          <a:p>
            <a:pPr>
              <a:defRPr/>
            </a:pPr>
            <a:fld id="{00F94D76-BD97-41AD-A36B-D322C49BC564}" type="slidenum">
              <a:rPr lang="en-GB" smtClean="0"/>
              <a:pPr>
                <a:defRPr/>
              </a:pPr>
              <a:t>14</a:t>
            </a:fld>
            <a:endParaRPr lang="en-GB"/>
          </a:p>
        </p:txBody>
      </p:sp>
    </p:spTree>
    <p:extLst>
      <p:ext uri="{BB962C8B-B14F-4D97-AF65-F5344CB8AC3E}">
        <p14:creationId xmlns:p14="http://schemas.microsoft.com/office/powerpoint/2010/main" val="3334621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7501">
              <a:defRPr/>
            </a:pPr>
            <a:endParaRPr lang="en-GB" baseline="0" dirty="0"/>
          </a:p>
        </p:txBody>
      </p:sp>
      <p:sp>
        <p:nvSpPr>
          <p:cNvPr id="4" name="Slide Number Placeholder 3"/>
          <p:cNvSpPr>
            <a:spLocks noGrp="1"/>
          </p:cNvSpPr>
          <p:nvPr>
            <p:ph type="sldNum" sz="quarter" idx="10"/>
          </p:nvPr>
        </p:nvSpPr>
        <p:spPr/>
        <p:txBody>
          <a:bodyPr/>
          <a:lstStyle/>
          <a:p>
            <a:pPr>
              <a:defRPr/>
            </a:pPr>
            <a:fld id="{00F94D76-BD97-41AD-A36B-D322C49BC564}" type="slidenum">
              <a:rPr lang="en-GB" smtClean="0"/>
              <a:pPr>
                <a:defRPr/>
              </a:pPr>
              <a:t>15</a:t>
            </a:fld>
            <a:endParaRPr lang="en-GB"/>
          </a:p>
        </p:txBody>
      </p:sp>
    </p:spTree>
    <p:extLst>
      <p:ext uri="{BB962C8B-B14F-4D97-AF65-F5344CB8AC3E}">
        <p14:creationId xmlns:p14="http://schemas.microsoft.com/office/powerpoint/2010/main" val="11735869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00F94D76-BD97-41AD-A36B-D322C49BC564}" type="slidenum">
              <a:rPr lang="en-GB" smtClean="0"/>
              <a:pPr>
                <a:defRPr/>
              </a:pPr>
              <a:t>16</a:t>
            </a:fld>
            <a:endParaRPr lang="en-GB"/>
          </a:p>
        </p:txBody>
      </p:sp>
    </p:spTree>
    <p:extLst>
      <p:ext uri="{BB962C8B-B14F-4D97-AF65-F5344CB8AC3E}">
        <p14:creationId xmlns:p14="http://schemas.microsoft.com/office/powerpoint/2010/main" val="41930831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defRPr/>
            </a:pPr>
            <a:endParaRPr lang="en-GB" dirty="0"/>
          </a:p>
        </p:txBody>
      </p:sp>
      <p:sp>
        <p:nvSpPr>
          <p:cNvPr id="819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69845" indent="-296094">
              <a:spcBef>
                <a:spcPct val="30000"/>
              </a:spcBef>
              <a:defRPr kumimoji="1" sz="1200">
                <a:solidFill>
                  <a:schemeClr val="tx1"/>
                </a:solidFill>
                <a:latin typeface="Times New Roman" panose="02020603050405020304" pitchFamily="18" charset="0"/>
              </a:defRPr>
            </a:lvl2pPr>
            <a:lvl3pPr marL="1184377" indent="-236875">
              <a:spcBef>
                <a:spcPct val="30000"/>
              </a:spcBef>
              <a:defRPr kumimoji="1" sz="1200">
                <a:solidFill>
                  <a:schemeClr val="tx1"/>
                </a:solidFill>
                <a:latin typeface="Times New Roman" panose="02020603050405020304" pitchFamily="18" charset="0"/>
              </a:defRPr>
            </a:lvl3pPr>
            <a:lvl4pPr marL="1658127" indent="-236875">
              <a:spcBef>
                <a:spcPct val="30000"/>
              </a:spcBef>
              <a:defRPr kumimoji="1" sz="1200">
                <a:solidFill>
                  <a:schemeClr val="tx1"/>
                </a:solidFill>
                <a:latin typeface="Times New Roman" panose="02020603050405020304" pitchFamily="18" charset="0"/>
              </a:defRPr>
            </a:lvl4pPr>
            <a:lvl5pPr marL="2131878" indent="-236875">
              <a:spcBef>
                <a:spcPct val="30000"/>
              </a:spcBef>
              <a:defRPr kumimoji="1" sz="1200">
                <a:solidFill>
                  <a:schemeClr val="tx1"/>
                </a:solidFill>
                <a:latin typeface="Times New Roman" panose="02020603050405020304" pitchFamily="18" charset="0"/>
              </a:defRPr>
            </a:lvl5pPr>
            <a:lvl6pPr marL="2605629" indent="-236875" eaLnBrk="0" fontAlgn="base" hangingPunct="0">
              <a:spcBef>
                <a:spcPct val="30000"/>
              </a:spcBef>
              <a:spcAft>
                <a:spcPct val="0"/>
              </a:spcAft>
              <a:defRPr kumimoji="1" sz="1200">
                <a:solidFill>
                  <a:schemeClr val="tx1"/>
                </a:solidFill>
                <a:latin typeface="Times New Roman" panose="02020603050405020304" pitchFamily="18" charset="0"/>
              </a:defRPr>
            </a:lvl6pPr>
            <a:lvl7pPr marL="3079379" indent="-236875" eaLnBrk="0" fontAlgn="base" hangingPunct="0">
              <a:spcBef>
                <a:spcPct val="30000"/>
              </a:spcBef>
              <a:spcAft>
                <a:spcPct val="0"/>
              </a:spcAft>
              <a:defRPr kumimoji="1" sz="1200">
                <a:solidFill>
                  <a:schemeClr val="tx1"/>
                </a:solidFill>
                <a:latin typeface="Times New Roman" panose="02020603050405020304" pitchFamily="18" charset="0"/>
              </a:defRPr>
            </a:lvl7pPr>
            <a:lvl8pPr marL="3553130" indent="-236875" eaLnBrk="0" fontAlgn="base" hangingPunct="0">
              <a:spcBef>
                <a:spcPct val="30000"/>
              </a:spcBef>
              <a:spcAft>
                <a:spcPct val="0"/>
              </a:spcAft>
              <a:defRPr kumimoji="1" sz="1200">
                <a:solidFill>
                  <a:schemeClr val="tx1"/>
                </a:solidFill>
                <a:latin typeface="Times New Roman" panose="02020603050405020304" pitchFamily="18" charset="0"/>
              </a:defRPr>
            </a:lvl8pPr>
            <a:lvl9pPr marL="4026880" indent="-2368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75D640BB-CF4D-42B9-9724-118372955C73}" type="slidenum">
              <a:rPr kumimoji="0" lang="en-GB" altLang="en-US" smtClean="0"/>
              <a:pPr>
                <a:spcBef>
                  <a:spcPct val="0"/>
                </a:spcBef>
              </a:pPr>
              <a:t>17</a:t>
            </a:fld>
            <a:endParaRPr kumimoji="0" lang="en-GB" altLang="en-US"/>
          </a:p>
        </p:txBody>
      </p:sp>
    </p:spTree>
    <p:extLst>
      <p:ext uri="{BB962C8B-B14F-4D97-AF65-F5344CB8AC3E}">
        <p14:creationId xmlns:p14="http://schemas.microsoft.com/office/powerpoint/2010/main" val="41730115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defRPr/>
            </a:pPr>
            <a:endParaRPr lang="en-GB" dirty="0"/>
          </a:p>
        </p:txBody>
      </p:sp>
      <p:sp>
        <p:nvSpPr>
          <p:cNvPr id="819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69845" indent="-296094">
              <a:spcBef>
                <a:spcPct val="30000"/>
              </a:spcBef>
              <a:defRPr kumimoji="1" sz="1200">
                <a:solidFill>
                  <a:schemeClr val="tx1"/>
                </a:solidFill>
                <a:latin typeface="Times New Roman" panose="02020603050405020304" pitchFamily="18" charset="0"/>
              </a:defRPr>
            </a:lvl2pPr>
            <a:lvl3pPr marL="1184377" indent="-236875">
              <a:spcBef>
                <a:spcPct val="30000"/>
              </a:spcBef>
              <a:defRPr kumimoji="1" sz="1200">
                <a:solidFill>
                  <a:schemeClr val="tx1"/>
                </a:solidFill>
                <a:latin typeface="Times New Roman" panose="02020603050405020304" pitchFamily="18" charset="0"/>
              </a:defRPr>
            </a:lvl3pPr>
            <a:lvl4pPr marL="1658127" indent="-236875">
              <a:spcBef>
                <a:spcPct val="30000"/>
              </a:spcBef>
              <a:defRPr kumimoji="1" sz="1200">
                <a:solidFill>
                  <a:schemeClr val="tx1"/>
                </a:solidFill>
                <a:latin typeface="Times New Roman" panose="02020603050405020304" pitchFamily="18" charset="0"/>
              </a:defRPr>
            </a:lvl4pPr>
            <a:lvl5pPr marL="2131878" indent="-236875">
              <a:spcBef>
                <a:spcPct val="30000"/>
              </a:spcBef>
              <a:defRPr kumimoji="1" sz="1200">
                <a:solidFill>
                  <a:schemeClr val="tx1"/>
                </a:solidFill>
                <a:latin typeface="Times New Roman" panose="02020603050405020304" pitchFamily="18" charset="0"/>
              </a:defRPr>
            </a:lvl5pPr>
            <a:lvl6pPr marL="2605629" indent="-236875" eaLnBrk="0" fontAlgn="base" hangingPunct="0">
              <a:spcBef>
                <a:spcPct val="30000"/>
              </a:spcBef>
              <a:spcAft>
                <a:spcPct val="0"/>
              </a:spcAft>
              <a:defRPr kumimoji="1" sz="1200">
                <a:solidFill>
                  <a:schemeClr val="tx1"/>
                </a:solidFill>
                <a:latin typeface="Times New Roman" panose="02020603050405020304" pitchFamily="18" charset="0"/>
              </a:defRPr>
            </a:lvl6pPr>
            <a:lvl7pPr marL="3079379" indent="-236875" eaLnBrk="0" fontAlgn="base" hangingPunct="0">
              <a:spcBef>
                <a:spcPct val="30000"/>
              </a:spcBef>
              <a:spcAft>
                <a:spcPct val="0"/>
              </a:spcAft>
              <a:defRPr kumimoji="1" sz="1200">
                <a:solidFill>
                  <a:schemeClr val="tx1"/>
                </a:solidFill>
                <a:latin typeface="Times New Roman" panose="02020603050405020304" pitchFamily="18" charset="0"/>
              </a:defRPr>
            </a:lvl7pPr>
            <a:lvl8pPr marL="3553130" indent="-236875" eaLnBrk="0" fontAlgn="base" hangingPunct="0">
              <a:spcBef>
                <a:spcPct val="30000"/>
              </a:spcBef>
              <a:spcAft>
                <a:spcPct val="0"/>
              </a:spcAft>
              <a:defRPr kumimoji="1" sz="1200">
                <a:solidFill>
                  <a:schemeClr val="tx1"/>
                </a:solidFill>
                <a:latin typeface="Times New Roman" panose="02020603050405020304" pitchFamily="18" charset="0"/>
              </a:defRPr>
            </a:lvl8pPr>
            <a:lvl9pPr marL="4026880" indent="-2368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75D640BB-CF4D-42B9-9724-118372955C73}" type="slidenum">
              <a:rPr kumimoji="0" lang="en-GB" altLang="en-US" smtClean="0"/>
              <a:pPr>
                <a:spcBef>
                  <a:spcPct val="0"/>
                </a:spcBef>
              </a:pPr>
              <a:t>18</a:t>
            </a:fld>
            <a:endParaRPr kumimoji="0" lang="en-GB" altLang="en-US"/>
          </a:p>
        </p:txBody>
      </p:sp>
    </p:spTree>
    <p:extLst>
      <p:ext uri="{BB962C8B-B14F-4D97-AF65-F5344CB8AC3E}">
        <p14:creationId xmlns:p14="http://schemas.microsoft.com/office/powerpoint/2010/main" val="29563487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defRPr/>
            </a:pPr>
            <a:endParaRPr lang="en-GB" dirty="0"/>
          </a:p>
        </p:txBody>
      </p:sp>
      <p:sp>
        <p:nvSpPr>
          <p:cNvPr id="819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69845" indent="-296094">
              <a:spcBef>
                <a:spcPct val="30000"/>
              </a:spcBef>
              <a:defRPr kumimoji="1" sz="1200">
                <a:solidFill>
                  <a:schemeClr val="tx1"/>
                </a:solidFill>
                <a:latin typeface="Times New Roman" panose="02020603050405020304" pitchFamily="18" charset="0"/>
              </a:defRPr>
            </a:lvl2pPr>
            <a:lvl3pPr marL="1184377" indent="-236875">
              <a:spcBef>
                <a:spcPct val="30000"/>
              </a:spcBef>
              <a:defRPr kumimoji="1" sz="1200">
                <a:solidFill>
                  <a:schemeClr val="tx1"/>
                </a:solidFill>
                <a:latin typeface="Times New Roman" panose="02020603050405020304" pitchFamily="18" charset="0"/>
              </a:defRPr>
            </a:lvl3pPr>
            <a:lvl4pPr marL="1658127" indent="-236875">
              <a:spcBef>
                <a:spcPct val="30000"/>
              </a:spcBef>
              <a:defRPr kumimoji="1" sz="1200">
                <a:solidFill>
                  <a:schemeClr val="tx1"/>
                </a:solidFill>
                <a:latin typeface="Times New Roman" panose="02020603050405020304" pitchFamily="18" charset="0"/>
              </a:defRPr>
            </a:lvl4pPr>
            <a:lvl5pPr marL="2131878" indent="-236875">
              <a:spcBef>
                <a:spcPct val="30000"/>
              </a:spcBef>
              <a:defRPr kumimoji="1" sz="1200">
                <a:solidFill>
                  <a:schemeClr val="tx1"/>
                </a:solidFill>
                <a:latin typeface="Times New Roman" panose="02020603050405020304" pitchFamily="18" charset="0"/>
              </a:defRPr>
            </a:lvl5pPr>
            <a:lvl6pPr marL="2605629" indent="-236875" eaLnBrk="0" fontAlgn="base" hangingPunct="0">
              <a:spcBef>
                <a:spcPct val="30000"/>
              </a:spcBef>
              <a:spcAft>
                <a:spcPct val="0"/>
              </a:spcAft>
              <a:defRPr kumimoji="1" sz="1200">
                <a:solidFill>
                  <a:schemeClr val="tx1"/>
                </a:solidFill>
                <a:latin typeface="Times New Roman" panose="02020603050405020304" pitchFamily="18" charset="0"/>
              </a:defRPr>
            </a:lvl6pPr>
            <a:lvl7pPr marL="3079379" indent="-236875" eaLnBrk="0" fontAlgn="base" hangingPunct="0">
              <a:spcBef>
                <a:spcPct val="30000"/>
              </a:spcBef>
              <a:spcAft>
                <a:spcPct val="0"/>
              </a:spcAft>
              <a:defRPr kumimoji="1" sz="1200">
                <a:solidFill>
                  <a:schemeClr val="tx1"/>
                </a:solidFill>
                <a:latin typeface="Times New Roman" panose="02020603050405020304" pitchFamily="18" charset="0"/>
              </a:defRPr>
            </a:lvl7pPr>
            <a:lvl8pPr marL="3553130" indent="-236875" eaLnBrk="0" fontAlgn="base" hangingPunct="0">
              <a:spcBef>
                <a:spcPct val="30000"/>
              </a:spcBef>
              <a:spcAft>
                <a:spcPct val="0"/>
              </a:spcAft>
              <a:defRPr kumimoji="1" sz="1200">
                <a:solidFill>
                  <a:schemeClr val="tx1"/>
                </a:solidFill>
                <a:latin typeface="Times New Roman" panose="02020603050405020304" pitchFamily="18" charset="0"/>
              </a:defRPr>
            </a:lvl8pPr>
            <a:lvl9pPr marL="4026880" indent="-2368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75D640BB-CF4D-42B9-9724-118372955C73}" type="slidenum">
              <a:rPr kumimoji="0" lang="en-GB" altLang="en-US" smtClean="0"/>
              <a:pPr>
                <a:spcBef>
                  <a:spcPct val="0"/>
                </a:spcBef>
              </a:pPr>
              <a:t>19</a:t>
            </a:fld>
            <a:endParaRPr kumimoji="0" lang="en-GB" altLang="en-US"/>
          </a:p>
        </p:txBody>
      </p:sp>
    </p:spTree>
    <p:extLst>
      <p:ext uri="{BB962C8B-B14F-4D97-AF65-F5344CB8AC3E}">
        <p14:creationId xmlns:p14="http://schemas.microsoft.com/office/powerpoint/2010/main" val="19096788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defRPr/>
            </a:pPr>
            <a:endParaRPr lang="en-GB" dirty="0"/>
          </a:p>
        </p:txBody>
      </p:sp>
      <p:sp>
        <p:nvSpPr>
          <p:cNvPr id="819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69845" indent="-296094">
              <a:spcBef>
                <a:spcPct val="30000"/>
              </a:spcBef>
              <a:defRPr kumimoji="1" sz="1200">
                <a:solidFill>
                  <a:schemeClr val="tx1"/>
                </a:solidFill>
                <a:latin typeface="Times New Roman" panose="02020603050405020304" pitchFamily="18" charset="0"/>
              </a:defRPr>
            </a:lvl2pPr>
            <a:lvl3pPr marL="1184377" indent="-236875">
              <a:spcBef>
                <a:spcPct val="30000"/>
              </a:spcBef>
              <a:defRPr kumimoji="1" sz="1200">
                <a:solidFill>
                  <a:schemeClr val="tx1"/>
                </a:solidFill>
                <a:latin typeface="Times New Roman" panose="02020603050405020304" pitchFamily="18" charset="0"/>
              </a:defRPr>
            </a:lvl3pPr>
            <a:lvl4pPr marL="1658127" indent="-236875">
              <a:spcBef>
                <a:spcPct val="30000"/>
              </a:spcBef>
              <a:defRPr kumimoji="1" sz="1200">
                <a:solidFill>
                  <a:schemeClr val="tx1"/>
                </a:solidFill>
                <a:latin typeface="Times New Roman" panose="02020603050405020304" pitchFamily="18" charset="0"/>
              </a:defRPr>
            </a:lvl4pPr>
            <a:lvl5pPr marL="2131878" indent="-236875">
              <a:spcBef>
                <a:spcPct val="30000"/>
              </a:spcBef>
              <a:defRPr kumimoji="1" sz="1200">
                <a:solidFill>
                  <a:schemeClr val="tx1"/>
                </a:solidFill>
                <a:latin typeface="Times New Roman" panose="02020603050405020304" pitchFamily="18" charset="0"/>
              </a:defRPr>
            </a:lvl5pPr>
            <a:lvl6pPr marL="2605629" indent="-236875" eaLnBrk="0" fontAlgn="base" hangingPunct="0">
              <a:spcBef>
                <a:spcPct val="30000"/>
              </a:spcBef>
              <a:spcAft>
                <a:spcPct val="0"/>
              </a:spcAft>
              <a:defRPr kumimoji="1" sz="1200">
                <a:solidFill>
                  <a:schemeClr val="tx1"/>
                </a:solidFill>
                <a:latin typeface="Times New Roman" panose="02020603050405020304" pitchFamily="18" charset="0"/>
              </a:defRPr>
            </a:lvl6pPr>
            <a:lvl7pPr marL="3079379" indent="-236875" eaLnBrk="0" fontAlgn="base" hangingPunct="0">
              <a:spcBef>
                <a:spcPct val="30000"/>
              </a:spcBef>
              <a:spcAft>
                <a:spcPct val="0"/>
              </a:spcAft>
              <a:defRPr kumimoji="1" sz="1200">
                <a:solidFill>
                  <a:schemeClr val="tx1"/>
                </a:solidFill>
                <a:latin typeface="Times New Roman" panose="02020603050405020304" pitchFamily="18" charset="0"/>
              </a:defRPr>
            </a:lvl7pPr>
            <a:lvl8pPr marL="3553130" indent="-236875" eaLnBrk="0" fontAlgn="base" hangingPunct="0">
              <a:spcBef>
                <a:spcPct val="30000"/>
              </a:spcBef>
              <a:spcAft>
                <a:spcPct val="0"/>
              </a:spcAft>
              <a:defRPr kumimoji="1" sz="1200">
                <a:solidFill>
                  <a:schemeClr val="tx1"/>
                </a:solidFill>
                <a:latin typeface="Times New Roman" panose="02020603050405020304" pitchFamily="18" charset="0"/>
              </a:defRPr>
            </a:lvl8pPr>
            <a:lvl9pPr marL="4026880" indent="-2368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75D640BB-CF4D-42B9-9724-118372955C73}" type="slidenum">
              <a:rPr kumimoji="0" lang="en-GB" altLang="en-US" smtClean="0"/>
              <a:pPr>
                <a:spcBef>
                  <a:spcPct val="0"/>
                </a:spcBef>
              </a:pPr>
              <a:t>20</a:t>
            </a:fld>
            <a:endParaRPr kumimoji="0" lang="en-GB" altLang="en-US"/>
          </a:p>
        </p:txBody>
      </p:sp>
    </p:spTree>
    <p:extLst>
      <p:ext uri="{BB962C8B-B14F-4D97-AF65-F5344CB8AC3E}">
        <p14:creationId xmlns:p14="http://schemas.microsoft.com/office/powerpoint/2010/main" val="1794011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w="9525"/>
        </p:spPr>
        <p:txBody>
          <a:bodyPr/>
          <a:lstStyle/>
          <a:p>
            <a:endParaRPr lang="en-US" dirty="0">
              <a:latin typeface="Times New Roman" pitchFamily="18" charset="0"/>
            </a:endParaRPr>
          </a:p>
        </p:txBody>
      </p:sp>
      <p:sp>
        <p:nvSpPr>
          <p:cNvPr id="59396" name="Slide Number Placeholder 3"/>
          <p:cNvSpPr>
            <a:spLocks noGrp="1"/>
          </p:cNvSpPr>
          <p:nvPr>
            <p:ph type="sldNum" sz="quarter" idx="5"/>
          </p:nvPr>
        </p:nvSpPr>
        <p:spPr>
          <a:noFill/>
        </p:spPr>
        <p:txBody>
          <a:bodyPr/>
          <a:lstStyle/>
          <a:p>
            <a:fld id="{F6BFF691-0B07-4A06-8F57-A6589B46895E}" type="slidenum">
              <a:rPr lang="en-GB" smtClean="0">
                <a:latin typeface="Times New Roman" pitchFamily="18" charset="0"/>
              </a:rPr>
              <a:pPr/>
              <a:t>2</a:t>
            </a:fld>
            <a:endParaRPr lang="en-GB">
              <a:latin typeface="Times New Roman" pitchFamily="18" charset="0"/>
            </a:endParaRPr>
          </a:p>
        </p:txBody>
      </p:sp>
    </p:spTree>
    <p:extLst>
      <p:ext uri="{BB962C8B-B14F-4D97-AF65-F5344CB8AC3E}">
        <p14:creationId xmlns:p14="http://schemas.microsoft.com/office/powerpoint/2010/main" val="445414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defRPr/>
            </a:pPr>
            <a:endParaRPr lang="en-GB" dirty="0"/>
          </a:p>
        </p:txBody>
      </p:sp>
      <p:sp>
        <p:nvSpPr>
          <p:cNvPr id="819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69845" indent="-296094">
              <a:spcBef>
                <a:spcPct val="30000"/>
              </a:spcBef>
              <a:defRPr kumimoji="1" sz="1200">
                <a:solidFill>
                  <a:schemeClr val="tx1"/>
                </a:solidFill>
                <a:latin typeface="Times New Roman" panose="02020603050405020304" pitchFamily="18" charset="0"/>
              </a:defRPr>
            </a:lvl2pPr>
            <a:lvl3pPr marL="1184377" indent="-236875">
              <a:spcBef>
                <a:spcPct val="30000"/>
              </a:spcBef>
              <a:defRPr kumimoji="1" sz="1200">
                <a:solidFill>
                  <a:schemeClr val="tx1"/>
                </a:solidFill>
                <a:latin typeface="Times New Roman" panose="02020603050405020304" pitchFamily="18" charset="0"/>
              </a:defRPr>
            </a:lvl3pPr>
            <a:lvl4pPr marL="1658127" indent="-236875">
              <a:spcBef>
                <a:spcPct val="30000"/>
              </a:spcBef>
              <a:defRPr kumimoji="1" sz="1200">
                <a:solidFill>
                  <a:schemeClr val="tx1"/>
                </a:solidFill>
                <a:latin typeface="Times New Roman" panose="02020603050405020304" pitchFamily="18" charset="0"/>
              </a:defRPr>
            </a:lvl4pPr>
            <a:lvl5pPr marL="2131878" indent="-236875">
              <a:spcBef>
                <a:spcPct val="30000"/>
              </a:spcBef>
              <a:defRPr kumimoji="1" sz="1200">
                <a:solidFill>
                  <a:schemeClr val="tx1"/>
                </a:solidFill>
                <a:latin typeface="Times New Roman" panose="02020603050405020304" pitchFamily="18" charset="0"/>
              </a:defRPr>
            </a:lvl5pPr>
            <a:lvl6pPr marL="2605629" indent="-236875" eaLnBrk="0" fontAlgn="base" hangingPunct="0">
              <a:spcBef>
                <a:spcPct val="30000"/>
              </a:spcBef>
              <a:spcAft>
                <a:spcPct val="0"/>
              </a:spcAft>
              <a:defRPr kumimoji="1" sz="1200">
                <a:solidFill>
                  <a:schemeClr val="tx1"/>
                </a:solidFill>
                <a:latin typeface="Times New Roman" panose="02020603050405020304" pitchFamily="18" charset="0"/>
              </a:defRPr>
            </a:lvl6pPr>
            <a:lvl7pPr marL="3079379" indent="-236875" eaLnBrk="0" fontAlgn="base" hangingPunct="0">
              <a:spcBef>
                <a:spcPct val="30000"/>
              </a:spcBef>
              <a:spcAft>
                <a:spcPct val="0"/>
              </a:spcAft>
              <a:defRPr kumimoji="1" sz="1200">
                <a:solidFill>
                  <a:schemeClr val="tx1"/>
                </a:solidFill>
                <a:latin typeface="Times New Roman" panose="02020603050405020304" pitchFamily="18" charset="0"/>
              </a:defRPr>
            </a:lvl7pPr>
            <a:lvl8pPr marL="3553130" indent="-236875" eaLnBrk="0" fontAlgn="base" hangingPunct="0">
              <a:spcBef>
                <a:spcPct val="30000"/>
              </a:spcBef>
              <a:spcAft>
                <a:spcPct val="0"/>
              </a:spcAft>
              <a:defRPr kumimoji="1" sz="1200">
                <a:solidFill>
                  <a:schemeClr val="tx1"/>
                </a:solidFill>
                <a:latin typeface="Times New Roman" panose="02020603050405020304" pitchFamily="18" charset="0"/>
              </a:defRPr>
            </a:lvl8pPr>
            <a:lvl9pPr marL="4026880" indent="-2368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75D640BB-CF4D-42B9-9724-118372955C73}" type="slidenum">
              <a:rPr kumimoji="0" lang="en-GB" altLang="en-US" smtClean="0"/>
              <a:pPr>
                <a:spcBef>
                  <a:spcPct val="0"/>
                </a:spcBef>
              </a:pPr>
              <a:t>21</a:t>
            </a:fld>
            <a:endParaRPr kumimoji="0" lang="en-GB" altLang="en-US"/>
          </a:p>
        </p:txBody>
      </p:sp>
    </p:spTree>
    <p:extLst>
      <p:ext uri="{BB962C8B-B14F-4D97-AF65-F5344CB8AC3E}">
        <p14:creationId xmlns:p14="http://schemas.microsoft.com/office/powerpoint/2010/main" val="7287994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710407" y="4501913"/>
            <a:ext cx="5683250" cy="4264971"/>
          </a:xfrm>
          <a:prstGeom prst="rect">
            <a:avLst/>
          </a:prstGeom>
        </p:spPr>
        <p:txBody>
          <a:bodyPr spcFirstLastPara="1" wrap="square" lIns="94735" tIns="94735" rIns="94735" bIns="94735" anchor="t" anchorCtr="0">
            <a:noAutofit/>
          </a:bodyPr>
          <a:lstStyle/>
          <a:p>
            <a:pPr>
              <a:spcBef>
                <a:spcPts val="0"/>
              </a:spcBef>
              <a:spcAft>
                <a:spcPts val="0"/>
              </a:spcAft>
            </a:pPr>
            <a:endParaRPr/>
          </a:p>
        </p:txBody>
      </p:sp>
      <p:sp>
        <p:nvSpPr>
          <p:cNvPr id="82" name="Google Shape;82;p1:notes"/>
          <p:cNvSpPr>
            <a:spLocks noGrp="1" noRot="1" noChangeAspect="1"/>
          </p:cNvSpPr>
          <p:nvPr>
            <p:ph type="sldImg" idx="2"/>
          </p:nvPr>
        </p:nvSpPr>
        <p:spPr>
          <a:xfrm>
            <a:off x="1182688" y="711200"/>
            <a:ext cx="4738687" cy="35544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txBox="1">
            <a:spLocks noGrp="1"/>
          </p:cNvSpPr>
          <p:nvPr>
            <p:ph type="body" idx="1"/>
          </p:nvPr>
        </p:nvSpPr>
        <p:spPr>
          <a:xfrm>
            <a:off x="710407" y="4501913"/>
            <a:ext cx="5683250" cy="4264971"/>
          </a:xfrm>
          <a:prstGeom prst="rect">
            <a:avLst/>
          </a:prstGeom>
        </p:spPr>
        <p:txBody>
          <a:bodyPr spcFirstLastPara="1" wrap="square" lIns="94735" tIns="94735" rIns="94735" bIns="94735" anchor="t" anchorCtr="0">
            <a:noAutofit/>
          </a:bodyPr>
          <a:lstStyle/>
          <a:p>
            <a:pPr>
              <a:spcBef>
                <a:spcPts val="0"/>
              </a:spcBef>
              <a:spcAft>
                <a:spcPts val="0"/>
              </a:spcAft>
            </a:pPr>
            <a:endParaRPr/>
          </a:p>
        </p:txBody>
      </p:sp>
      <p:sp>
        <p:nvSpPr>
          <p:cNvPr id="89" name="Google Shape;89;p2:notes"/>
          <p:cNvSpPr>
            <a:spLocks noGrp="1" noRot="1" noChangeAspect="1"/>
          </p:cNvSpPr>
          <p:nvPr>
            <p:ph type="sldImg" idx="2"/>
          </p:nvPr>
        </p:nvSpPr>
        <p:spPr>
          <a:xfrm>
            <a:off x="1182688" y="711200"/>
            <a:ext cx="4738687" cy="35544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1609d56106_0_29:notes"/>
          <p:cNvSpPr>
            <a:spLocks noGrp="1" noRot="1" noChangeAspect="1"/>
          </p:cNvSpPr>
          <p:nvPr>
            <p:ph type="sldImg" idx="2"/>
          </p:nvPr>
        </p:nvSpPr>
        <p:spPr>
          <a:xfrm>
            <a:off x="1182688" y="711200"/>
            <a:ext cx="4738687" cy="355441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1609d56106_0_29:notes"/>
          <p:cNvSpPr txBox="1">
            <a:spLocks noGrp="1"/>
          </p:cNvSpPr>
          <p:nvPr>
            <p:ph type="body" idx="1"/>
          </p:nvPr>
        </p:nvSpPr>
        <p:spPr>
          <a:xfrm>
            <a:off x="710407" y="4501913"/>
            <a:ext cx="5683250" cy="4264971"/>
          </a:xfrm>
          <a:prstGeom prst="rect">
            <a:avLst/>
          </a:prstGeom>
        </p:spPr>
        <p:txBody>
          <a:bodyPr spcFirstLastPara="1" wrap="square" lIns="94735" tIns="94735" rIns="94735" bIns="94735" anchor="t" anchorCtr="0">
            <a:noAutofit/>
          </a:bodyPr>
          <a:lstStyle/>
          <a:p>
            <a:pPr>
              <a:spcBef>
                <a:spcPts val="0"/>
              </a:spcBef>
              <a:spcAft>
                <a:spcPts val="0"/>
              </a:spcAft>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a:spLocks noGrp="1" noRot="1" noChangeAspect="1"/>
          </p:cNvSpPr>
          <p:nvPr>
            <p:ph type="sldImg"/>
          </p:nvPr>
        </p:nvSpPr>
        <p:spPr>
          <a:prstGeom prst="rect">
            <a:avLst/>
          </a:prstGeom>
        </p:spPr>
        <p:txBody>
          <a:bodyPr/>
          <a:lstStyle/>
          <a:p>
            <a:endParaRPr/>
          </a:p>
        </p:txBody>
      </p:sp>
      <p:sp>
        <p:nvSpPr>
          <p:cNvPr id="155" name="Shape 155"/>
          <p:cNvSpPr>
            <a:spLocks noGrp="1"/>
          </p:cNvSpPr>
          <p:nvPr>
            <p:ph type="body" sz="quarter" idx="1"/>
          </p:nvPr>
        </p:nvSpPr>
        <p:spPr>
          <a:prstGeom prst="rect">
            <a:avLst/>
          </a:prstGeom>
        </p:spPr>
        <p:txBody>
          <a:bodyPr/>
          <a:lstStyle/>
          <a:p>
            <a:pPr defTabSz="947501">
              <a:spcBef>
                <a:spcPts val="414"/>
              </a:spcBef>
              <a:defRPr sz="1200">
                <a:latin typeface="Times New Roman"/>
                <a:ea typeface="Times New Roman"/>
                <a:cs typeface="Times New Roman"/>
                <a:sym typeface="Times New Roman"/>
              </a:defRPr>
            </a:pPr>
            <a:r>
              <a:t>Superb season – comp results have bean great and more Sharks are racing, effected more swimmers than ever</a:t>
            </a:r>
          </a:p>
          <a:p>
            <a:pPr defTabSz="947501">
              <a:spcBef>
                <a:spcPts val="414"/>
              </a:spcBef>
              <a:defRPr sz="1200">
                <a:latin typeface="Times New Roman"/>
                <a:ea typeface="Times New Roman"/>
                <a:cs typeface="Times New Roman"/>
                <a:sym typeface="Times New Roman"/>
              </a:defRPr>
            </a:pPr>
            <a:endParaRPr/>
          </a:p>
          <a:p>
            <a:pPr defTabSz="947501">
              <a:spcBef>
                <a:spcPts val="414"/>
              </a:spcBef>
              <a:defRPr sz="1200">
                <a:latin typeface="Times New Roman"/>
                <a:ea typeface="Times New Roman"/>
                <a:cs typeface="Times New Roman"/>
                <a:sym typeface="Times New Roman"/>
              </a:defRPr>
            </a:pPr>
            <a:r>
              <a:t>Looking to expand the section as for the first time operating a waiting list.</a:t>
            </a:r>
          </a:p>
          <a:p>
            <a:pPr defTabSz="947501">
              <a:spcBef>
                <a:spcPts val="414"/>
              </a:spcBef>
              <a:defRPr sz="1200">
                <a:latin typeface="Times New Roman"/>
                <a:ea typeface="Times New Roman"/>
                <a:cs typeface="Times New Roman"/>
                <a:sym typeface="Times New Roman"/>
              </a:defRPr>
            </a:pPr>
            <a:endParaRPr/>
          </a:p>
          <a:p>
            <a:pPr defTabSz="947501">
              <a:spcBef>
                <a:spcPts val="414"/>
              </a:spcBef>
              <a:defRPr sz="1200">
                <a:latin typeface="Times New Roman"/>
                <a:ea typeface="Times New Roman"/>
                <a:cs typeface="Times New Roman"/>
                <a:sym typeface="Times New Roman"/>
              </a:defRPr>
            </a:pPr>
            <a:r>
              <a:t>Close links with schools, Tony (head) organises superb schools gala and really very special – I did awards and it was a real honour to meet them all</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Shape 160"/>
          <p:cNvSpPr>
            <a:spLocks noGrp="1" noRot="1" noChangeAspect="1"/>
          </p:cNvSpPr>
          <p:nvPr>
            <p:ph type="sldImg"/>
          </p:nvPr>
        </p:nvSpPr>
        <p:spPr>
          <a:prstGeom prst="rect">
            <a:avLst/>
          </a:prstGeom>
        </p:spPr>
        <p:txBody>
          <a:bodyPr/>
          <a:lstStyle/>
          <a:p>
            <a:endParaRPr/>
          </a:p>
        </p:txBody>
      </p:sp>
      <p:sp>
        <p:nvSpPr>
          <p:cNvPr id="161" name="Shape 161"/>
          <p:cNvSpPr>
            <a:spLocks noGrp="1"/>
          </p:cNvSpPr>
          <p:nvPr>
            <p:ph type="body" sz="quarter" idx="1"/>
          </p:nvPr>
        </p:nvSpPr>
        <p:spPr>
          <a:prstGeom prst="rect">
            <a:avLst/>
          </a:prstGeom>
        </p:spPr>
        <p:txBody>
          <a:bodyPr/>
          <a:lstStyle/>
          <a:p>
            <a:pPr defTabSz="947501">
              <a:spcBef>
                <a:spcPts val="414"/>
              </a:spcBef>
              <a:defRPr sz="1200">
                <a:latin typeface="Times New Roman"/>
                <a:ea typeface="Times New Roman"/>
                <a:cs typeface="Times New Roman"/>
                <a:sym typeface="Times New Roman"/>
              </a:defRPr>
            </a:pPr>
            <a:r>
              <a:rPr dirty="0"/>
              <a:t>Phenomenal growth, work needs to be done to see how Serco and Council can help us to meet the demand</a:t>
            </a:r>
          </a:p>
          <a:p>
            <a:pPr defTabSz="947501">
              <a:spcBef>
                <a:spcPts val="414"/>
              </a:spcBef>
              <a:defRPr sz="1200">
                <a:latin typeface="Times New Roman"/>
                <a:ea typeface="Times New Roman"/>
                <a:cs typeface="Times New Roman"/>
                <a:sym typeface="Times New Roman"/>
              </a:defRPr>
            </a:pPr>
            <a:endParaRPr dirty="0"/>
          </a:p>
          <a:p>
            <a:pPr defTabSz="947501">
              <a:spcBef>
                <a:spcPts val="414"/>
              </a:spcBef>
              <a:defRPr sz="1200">
                <a:latin typeface="Times New Roman"/>
                <a:ea typeface="Times New Roman"/>
                <a:cs typeface="Times New Roman"/>
                <a:sym typeface="Times New Roman"/>
              </a:defRPr>
            </a:pPr>
            <a:r>
              <a:rPr dirty="0"/>
              <a:t>Accredited member of Special </a:t>
            </a:r>
            <a:r>
              <a:rPr dirty="0" err="1"/>
              <a:t>olympics</a:t>
            </a:r>
            <a:endParaRPr dirty="0"/>
          </a:p>
          <a:p>
            <a:pPr defTabSz="947501">
              <a:spcBef>
                <a:spcPts val="414"/>
              </a:spcBef>
              <a:defRPr sz="1200">
                <a:latin typeface="Times New Roman"/>
                <a:ea typeface="Times New Roman"/>
                <a:cs typeface="Times New Roman"/>
                <a:sym typeface="Times New Roman"/>
              </a:defRPr>
            </a:pPr>
            <a:endParaRPr dirty="0"/>
          </a:p>
          <a:p>
            <a:pPr defTabSz="947501">
              <a:spcBef>
                <a:spcPts val="414"/>
              </a:spcBef>
              <a:defRPr sz="1200">
                <a:latin typeface="Times New Roman"/>
                <a:ea typeface="Times New Roman"/>
                <a:cs typeface="Times New Roman"/>
                <a:sym typeface="Times New Roman"/>
              </a:defRPr>
            </a:pPr>
            <a:r>
              <a:rPr dirty="0"/>
              <a:t>Stats for Nationals: 17 races, 17 pb’s!, 5 speeding tickets, 4.5 minutes in total taken off times!</a:t>
            </a:r>
          </a:p>
          <a:p>
            <a:pPr defTabSz="947501">
              <a:spcBef>
                <a:spcPts val="414"/>
              </a:spcBef>
              <a:defRPr sz="1200">
                <a:latin typeface="Times New Roman"/>
                <a:ea typeface="Times New Roman"/>
                <a:cs typeface="Times New Roman"/>
                <a:sym typeface="Times New Roman"/>
              </a:defRPr>
            </a:pPr>
            <a:endParaRPr dirty="0"/>
          </a:p>
          <a:p>
            <a:pPr defTabSz="947501">
              <a:spcBef>
                <a:spcPts val="414"/>
              </a:spcBef>
              <a:defRPr sz="1200">
                <a:latin typeface="Times New Roman"/>
                <a:ea typeface="Times New Roman"/>
                <a:cs typeface="Times New Roman"/>
                <a:sym typeface="Times New Roman"/>
              </a:defRPr>
            </a:pPr>
            <a:r>
              <a:rPr dirty="0"/>
              <a:t>4 swimmers </a:t>
            </a:r>
            <a:r>
              <a:rPr dirty="0" err="1"/>
              <a:t>slected</a:t>
            </a:r>
            <a:r>
              <a:rPr dirty="0"/>
              <a:t> to represent South of England, only club to have swimmers selected from The SE Region! 300 swimmers take part and they have opening and closing ceremonies just like the </a:t>
            </a:r>
            <a:r>
              <a:rPr dirty="0" err="1"/>
              <a:t>olympics</a:t>
            </a:r>
            <a:r>
              <a:rPr dirty="0"/>
              <a:t>!</a:t>
            </a:r>
          </a:p>
          <a:p>
            <a:pPr defTabSz="947501">
              <a:spcBef>
                <a:spcPts val="414"/>
              </a:spcBef>
              <a:defRPr sz="1200">
                <a:latin typeface="Times New Roman"/>
                <a:ea typeface="Times New Roman"/>
                <a:cs typeface="Times New Roman"/>
                <a:sym typeface="Times New Roman"/>
              </a:defRPr>
            </a:pPr>
            <a:endParaRPr dirty="0"/>
          </a:p>
          <a:p>
            <a:pPr defTabSz="947501">
              <a:spcBef>
                <a:spcPts val="414"/>
              </a:spcBef>
              <a:defRPr sz="1200">
                <a:latin typeface="Times New Roman"/>
                <a:ea typeface="Times New Roman"/>
                <a:cs typeface="Times New Roman"/>
                <a:sym typeface="Times New Roman"/>
              </a:defRPr>
            </a:pPr>
            <a:r>
              <a:rPr dirty="0" err="1"/>
              <a:t>Cieran</a:t>
            </a:r>
            <a:r>
              <a:rPr dirty="0"/>
              <a:t> Kelly – junior sports personality</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00F94D76-BD97-41AD-A36B-D322C49BC564}" type="slidenum">
              <a:rPr lang="en-GB" smtClean="0"/>
              <a:pPr>
                <a:defRPr/>
              </a:pPr>
              <a:t>28</a:t>
            </a:fld>
            <a:endParaRPr lang="en-GB"/>
          </a:p>
        </p:txBody>
      </p:sp>
    </p:spTree>
    <p:extLst>
      <p:ext uri="{BB962C8B-B14F-4D97-AF65-F5344CB8AC3E}">
        <p14:creationId xmlns:p14="http://schemas.microsoft.com/office/powerpoint/2010/main" val="9721709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00F94D76-BD97-41AD-A36B-D322C49BC564}" type="slidenum">
              <a:rPr lang="en-GB" smtClean="0"/>
              <a:pPr>
                <a:defRPr/>
              </a:pPr>
              <a:t>29</a:t>
            </a:fld>
            <a:endParaRPr lang="en-GB"/>
          </a:p>
        </p:txBody>
      </p:sp>
    </p:spTree>
    <p:extLst>
      <p:ext uri="{BB962C8B-B14F-4D97-AF65-F5344CB8AC3E}">
        <p14:creationId xmlns:p14="http://schemas.microsoft.com/office/powerpoint/2010/main" val="26914027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00F94D76-BD97-41AD-A36B-D322C49BC564}" type="slidenum">
              <a:rPr lang="en-GB" smtClean="0"/>
              <a:pPr>
                <a:defRPr/>
              </a:pPr>
              <a:t>31</a:t>
            </a:fld>
            <a:endParaRPr lang="en-GB"/>
          </a:p>
        </p:txBody>
      </p:sp>
    </p:spTree>
    <p:extLst>
      <p:ext uri="{BB962C8B-B14F-4D97-AF65-F5344CB8AC3E}">
        <p14:creationId xmlns:p14="http://schemas.microsoft.com/office/powerpoint/2010/main" val="4116565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a:t>
            </a:r>
          </a:p>
          <a:p>
            <a:pPr lvl="0"/>
            <a:endParaRPr lang="en-GB" dirty="0"/>
          </a:p>
        </p:txBody>
      </p:sp>
      <p:sp>
        <p:nvSpPr>
          <p:cNvPr id="4" name="Slide Number Placeholder 3"/>
          <p:cNvSpPr>
            <a:spLocks noGrp="1"/>
          </p:cNvSpPr>
          <p:nvPr>
            <p:ph type="sldNum" sz="quarter" idx="10"/>
          </p:nvPr>
        </p:nvSpPr>
        <p:spPr/>
        <p:txBody>
          <a:bodyPr/>
          <a:lstStyle/>
          <a:p>
            <a:pPr>
              <a:defRPr/>
            </a:pPr>
            <a:fld id="{00F94D76-BD97-41AD-A36B-D322C49BC564}" type="slidenum">
              <a:rPr lang="en-GB" smtClean="0"/>
              <a:pPr>
                <a:defRPr/>
              </a:pPr>
              <a:t>4</a:t>
            </a:fld>
            <a:endParaRPr lang="en-GB"/>
          </a:p>
        </p:txBody>
      </p:sp>
    </p:spTree>
    <p:extLst>
      <p:ext uri="{BB962C8B-B14F-4D97-AF65-F5344CB8AC3E}">
        <p14:creationId xmlns:p14="http://schemas.microsoft.com/office/powerpoint/2010/main" val="895295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a:t>
            </a:r>
          </a:p>
          <a:p>
            <a:pPr lvl="0"/>
            <a:endParaRPr lang="en-GB" dirty="0"/>
          </a:p>
        </p:txBody>
      </p:sp>
      <p:sp>
        <p:nvSpPr>
          <p:cNvPr id="4" name="Slide Number Placeholder 3"/>
          <p:cNvSpPr>
            <a:spLocks noGrp="1"/>
          </p:cNvSpPr>
          <p:nvPr>
            <p:ph type="sldNum" sz="quarter" idx="10"/>
          </p:nvPr>
        </p:nvSpPr>
        <p:spPr/>
        <p:txBody>
          <a:bodyPr/>
          <a:lstStyle/>
          <a:p>
            <a:pPr>
              <a:defRPr/>
            </a:pPr>
            <a:fld id="{00F94D76-BD97-41AD-A36B-D322C49BC564}" type="slidenum">
              <a:rPr lang="en-GB" smtClean="0"/>
              <a:pPr>
                <a:defRPr/>
              </a:pPr>
              <a:t>5</a:t>
            </a:fld>
            <a:endParaRPr lang="en-GB"/>
          </a:p>
        </p:txBody>
      </p:sp>
    </p:spTree>
    <p:extLst>
      <p:ext uri="{BB962C8B-B14F-4D97-AF65-F5344CB8AC3E}">
        <p14:creationId xmlns:p14="http://schemas.microsoft.com/office/powerpoint/2010/main" val="37810360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00F94D76-BD97-41AD-A36B-D322C49BC564}" type="slidenum">
              <a:rPr lang="en-GB" smtClean="0"/>
              <a:pPr>
                <a:defRPr/>
              </a:pPr>
              <a:t>6</a:t>
            </a:fld>
            <a:endParaRPr lang="en-GB"/>
          </a:p>
        </p:txBody>
      </p:sp>
    </p:spTree>
    <p:extLst>
      <p:ext uri="{BB962C8B-B14F-4D97-AF65-F5344CB8AC3E}">
        <p14:creationId xmlns:p14="http://schemas.microsoft.com/office/powerpoint/2010/main" val="29070671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00F94D76-BD97-41AD-A36B-D322C49BC564}" type="slidenum">
              <a:rPr lang="en-GB" smtClean="0"/>
              <a:pPr>
                <a:defRPr/>
              </a:pPr>
              <a:t>7</a:t>
            </a:fld>
            <a:endParaRPr lang="en-GB"/>
          </a:p>
        </p:txBody>
      </p:sp>
    </p:spTree>
    <p:extLst>
      <p:ext uri="{BB962C8B-B14F-4D97-AF65-F5344CB8AC3E}">
        <p14:creationId xmlns:p14="http://schemas.microsoft.com/office/powerpoint/2010/main" val="94539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00F94D76-BD97-41AD-A36B-D322C49BC564}" type="slidenum">
              <a:rPr lang="en-GB" smtClean="0"/>
              <a:pPr>
                <a:defRPr/>
              </a:pPr>
              <a:t>8</a:t>
            </a:fld>
            <a:endParaRPr lang="en-GB"/>
          </a:p>
        </p:txBody>
      </p:sp>
    </p:spTree>
    <p:extLst>
      <p:ext uri="{BB962C8B-B14F-4D97-AF65-F5344CB8AC3E}">
        <p14:creationId xmlns:p14="http://schemas.microsoft.com/office/powerpoint/2010/main" val="3939670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0F94D76-BD97-41AD-A36B-D322C49BC564}" type="slidenum">
              <a:rPr lang="en-GB" smtClean="0"/>
              <a:pPr>
                <a:defRPr/>
              </a:pPr>
              <a:t>9</a:t>
            </a:fld>
            <a:endParaRPr lang="en-GB"/>
          </a:p>
        </p:txBody>
      </p:sp>
    </p:spTree>
    <p:extLst>
      <p:ext uri="{BB962C8B-B14F-4D97-AF65-F5344CB8AC3E}">
        <p14:creationId xmlns:p14="http://schemas.microsoft.com/office/powerpoint/2010/main" val="33443373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0F94D76-BD97-41AD-A36B-D322C49BC564}" type="slidenum">
              <a:rPr lang="en-GB" smtClean="0"/>
              <a:pPr>
                <a:defRPr/>
              </a:pPr>
              <a:t>10</a:t>
            </a:fld>
            <a:endParaRPr lang="en-GB"/>
          </a:p>
        </p:txBody>
      </p:sp>
    </p:spTree>
    <p:extLst>
      <p:ext uri="{BB962C8B-B14F-4D97-AF65-F5344CB8AC3E}">
        <p14:creationId xmlns:p14="http://schemas.microsoft.com/office/powerpoint/2010/main" val="1623495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DEB9684A-0904-4895-B800-B17C4BBB37A0}" type="slidenum">
              <a:rPr lang="en-GB" smtClean="0"/>
              <a:pPr>
                <a:defRPr/>
              </a:pPr>
              <a:t>‹#›</a:t>
            </a:fld>
            <a:endParaRPr lang="en-GB"/>
          </a:p>
        </p:txBody>
      </p:sp>
    </p:spTree>
    <p:extLst>
      <p:ext uri="{BB962C8B-B14F-4D97-AF65-F5344CB8AC3E}">
        <p14:creationId xmlns:p14="http://schemas.microsoft.com/office/powerpoint/2010/main" val="2233884197"/>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CA38D49A-682A-447C-9DB3-430789B1A540}" type="slidenum">
              <a:rPr lang="en-GB" smtClean="0"/>
              <a:pPr>
                <a:defRPr/>
              </a:pPr>
              <a:t>‹#›</a:t>
            </a:fld>
            <a:endParaRPr lang="en-GB"/>
          </a:p>
        </p:txBody>
      </p:sp>
    </p:spTree>
    <p:extLst>
      <p:ext uri="{BB962C8B-B14F-4D97-AF65-F5344CB8AC3E}">
        <p14:creationId xmlns:p14="http://schemas.microsoft.com/office/powerpoint/2010/main" val="225162903"/>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94B89214-7FBE-46B2-B1B1-053DE09682FB}" type="slidenum">
              <a:rPr lang="en-GB" smtClean="0"/>
              <a:pPr>
                <a:defRPr/>
              </a:pPr>
              <a:t>‹#›</a:t>
            </a:fld>
            <a:endParaRPr lang="en-GB"/>
          </a:p>
        </p:txBody>
      </p:sp>
    </p:spTree>
    <p:extLst>
      <p:ext uri="{BB962C8B-B14F-4D97-AF65-F5344CB8AC3E}">
        <p14:creationId xmlns:p14="http://schemas.microsoft.com/office/powerpoint/2010/main" val="2499422235"/>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 name="Shape 11"/>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744012706"/>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C07F87CA-C457-4B0F-9F10-3A093727D7A3}" type="slidenum">
              <a:rPr lang="en-GB" smtClean="0"/>
              <a:pPr>
                <a:defRPr/>
              </a:pPr>
              <a:t>‹#›</a:t>
            </a:fld>
            <a:endParaRPr lang="en-GB"/>
          </a:p>
        </p:txBody>
      </p:sp>
    </p:spTree>
    <p:extLst>
      <p:ext uri="{BB962C8B-B14F-4D97-AF65-F5344CB8AC3E}">
        <p14:creationId xmlns:p14="http://schemas.microsoft.com/office/powerpoint/2010/main" val="2763410123"/>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C93A0E4F-F430-4E85-A397-130B326E7BD7}" type="slidenum">
              <a:rPr lang="en-GB" smtClean="0"/>
              <a:pPr>
                <a:defRPr/>
              </a:pPr>
              <a:t>‹#›</a:t>
            </a:fld>
            <a:endParaRPr lang="en-GB"/>
          </a:p>
        </p:txBody>
      </p:sp>
    </p:spTree>
    <p:extLst>
      <p:ext uri="{BB962C8B-B14F-4D97-AF65-F5344CB8AC3E}">
        <p14:creationId xmlns:p14="http://schemas.microsoft.com/office/powerpoint/2010/main" val="1914902304"/>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endParaRPr lang="en-GB"/>
          </a:p>
        </p:txBody>
      </p:sp>
    </p:spTree>
    <p:extLst>
      <p:ext uri="{BB962C8B-B14F-4D97-AF65-F5344CB8AC3E}">
        <p14:creationId xmlns:p14="http://schemas.microsoft.com/office/powerpoint/2010/main" val="86590198"/>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pPr>
              <a:defRPr/>
            </a:pPr>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pPr>
              <a:defRPr/>
            </a:pPr>
            <a:fld id="{50D76B5B-4011-4324-962D-5B7C9F9DD68D}" type="slidenum">
              <a:rPr lang="en-GB" smtClean="0"/>
              <a:pPr>
                <a:defRPr/>
              </a:pPr>
              <a:t>‹#›</a:t>
            </a:fld>
            <a:endParaRPr lang="en-GB"/>
          </a:p>
        </p:txBody>
      </p:sp>
    </p:spTree>
    <p:extLst>
      <p:ext uri="{BB962C8B-B14F-4D97-AF65-F5344CB8AC3E}">
        <p14:creationId xmlns:p14="http://schemas.microsoft.com/office/powerpoint/2010/main" val="3438304819"/>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a:defRPr/>
            </a:pPr>
            <a:endParaRPr lang="en-GB"/>
          </a:p>
        </p:txBody>
      </p:sp>
      <p:sp>
        <p:nvSpPr>
          <p:cNvPr id="4" name="Footer Placeholder 3"/>
          <p:cNvSpPr>
            <a:spLocks noGrp="1"/>
          </p:cNvSpPr>
          <p:nvPr>
            <p:ph type="ftr" sz="quarter" idx="11"/>
          </p:nvPr>
        </p:nvSpPr>
        <p:spPr/>
        <p:txBody>
          <a:bodyPr/>
          <a:lstStyle/>
          <a:p>
            <a:pPr>
              <a:defRPr/>
            </a:pPr>
            <a:endParaRPr lang="en-GB"/>
          </a:p>
        </p:txBody>
      </p:sp>
      <p:sp>
        <p:nvSpPr>
          <p:cNvPr id="5" name="Slide Number Placeholder 4"/>
          <p:cNvSpPr>
            <a:spLocks noGrp="1"/>
          </p:cNvSpPr>
          <p:nvPr>
            <p:ph type="sldNum" sz="quarter" idx="12"/>
          </p:nvPr>
        </p:nvSpPr>
        <p:spPr/>
        <p:txBody>
          <a:bodyPr/>
          <a:lstStyle/>
          <a:p>
            <a:pPr>
              <a:defRPr/>
            </a:pPr>
            <a:fld id="{54A9B71C-5C6F-45F0-A9C0-F8E75BBDC061}" type="slidenum">
              <a:rPr lang="en-GB" smtClean="0"/>
              <a:pPr>
                <a:defRPr/>
              </a:pPr>
              <a:t>‹#›</a:t>
            </a:fld>
            <a:endParaRPr lang="en-GB"/>
          </a:p>
        </p:txBody>
      </p:sp>
    </p:spTree>
    <p:extLst>
      <p:ext uri="{BB962C8B-B14F-4D97-AF65-F5344CB8AC3E}">
        <p14:creationId xmlns:p14="http://schemas.microsoft.com/office/powerpoint/2010/main" val="3679379250"/>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GB"/>
          </a:p>
        </p:txBody>
      </p:sp>
      <p:sp>
        <p:nvSpPr>
          <p:cNvPr id="3" name="Footer Placeholder 2"/>
          <p:cNvSpPr>
            <a:spLocks noGrp="1"/>
          </p:cNvSpPr>
          <p:nvPr>
            <p:ph type="ftr" sz="quarter" idx="11"/>
          </p:nvPr>
        </p:nvSpPr>
        <p:spPr/>
        <p:txBody>
          <a:bodyPr/>
          <a:lstStyle/>
          <a:p>
            <a:pPr>
              <a:defRPr/>
            </a:pPr>
            <a:endParaRPr lang="en-GB"/>
          </a:p>
        </p:txBody>
      </p:sp>
      <p:sp>
        <p:nvSpPr>
          <p:cNvPr id="4" name="Slide Number Placeholder 3"/>
          <p:cNvSpPr>
            <a:spLocks noGrp="1"/>
          </p:cNvSpPr>
          <p:nvPr>
            <p:ph type="sldNum" sz="quarter" idx="12"/>
          </p:nvPr>
        </p:nvSpPr>
        <p:spPr/>
        <p:txBody>
          <a:bodyPr/>
          <a:lstStyle/>
          <a:p>
            <a:pPr>
              <a:defRPr/>
            </a:pPr>
            <a:fld id="{9B19A553-2A09-4AC9-AFF7-F2B0092D4289}" type="slidenum">
              <a:rPr lang="en-GB" smtClean="0"/>
              <a:pPr>
                <a:defRPr/>
              </a:pPr>
              <a:t>‹#›</a:t>
            </a:fld>
            <a:endParaRPr lang="en-GB"/>
          </a:p>
        </p:txBody>
      </p:sp>
    </p:spTree>
    <p:extLst>
      <p:ext uri="{BB962C8B-B14F-4D97-AF65-F5344CB8AC3E}">
        <p14:creationId xmlns:p14="http://schemas.microsoft.com/office/powerpoint/2010/main" val="1594027144"/>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B521174E-CC6D-4F15-9643-779C4EE8FA23}" type="slidenum">
              <a:rPr lang="en-GB" smtClean="0"/>
              <a:pPr>
                <a:defRPr/>
              </a:pPr>
              <a:t>‹#›</a:t>
            </a:fld>
            <a:endParaRPr lang="en-GB"/>
          </a:p>
        </p:txBody>
      </p:sp>
    </p:spTree>
    <p:extLst>
      <p:ext uri="{BB962C8B-B14F-4D97-AF65-F5344CB8AC3E}">
        <p14:creationId xmlns:p14="http://schemas.microsoft.com/office/powerpoint/2010/main" val="2885136360"/>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820BE085-042A-42CC-829E-9612AA6EECA1}" type="slidenum">
              <a:rPr lang="en-GB" smtClean="0"/>
              <a:pPr>
                <a:defRPr/>
              </a:pPr>
              <a:t>‹#›</a:t>
            </a:fld>
            <a:endParaRPr lang="en-GB"/>
          </a:p>
        </p:txBody>
      </p:sp>
    </p:spTree>
    <p:extLst>
      <p:ext uri="{BB962C8B-B14F-4D97-AF65-F5344CB8AC3E}">
        <p14:creationId xmlns:p14="http://schemas.microsoft.com/office/powerpoint/2010/main" val="1153540347"/>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EA528158-4CA9-4C41-BF5D-1EFD626ADFB1}" type="slidenum">
              <a:rPr lang="en-GB" smtClean="0"/>
              <a:pPr>
                <a:defRPr/>
              </a:pPr>
              <a:t>‹#›</a:t>
            </a:fld>
            <a:endParaRPr lang="en-GB"/>
          </a:p>
        </p:txBody>
      </p:sp>
    </p:spTree>
    <p:extLst>
      <p:ext uri="{BB962C8B-B14F-4D97-AF65-F5344CB8AC3E}">
        <p14:creationId xmlns:p14="http://schemas.microsoft.com/office/powerpoint/2010/main" val="117216573"/>
      </p:ext>
    </p:extLst>
  </p:cSld>
  <p:clrMap bg1="lt1" tx1="dk1" bg2="lt2" tx2="dk2" accent1="accent1" accent2="accent2" accent3="accent3" accent4="accent4" accent5="accent5" accent6="accent6" hlink="hlink" folHlink="folHlink"/>
  <p:sldLayoutIdLst>
    <p:sldLayoutId id="2147483994" r:id="rId1"/>
    <p:sldLayoutId id="2147483995" r:id="rId2"/>
    <p:sldLayoutId id="2147483996" r:id="rId3"/>
    <p:sldLayoutId id="2147483997" r:id="rId4"/>
    <p:sldLayoutId id="2147483998" r:id="rId5"/>
    <p:sldLayoutId id="2147483999" r:id="rId6"/>
    <p:sldLayoutId id="2147484000" r:id="rId7"/>
    <p:sldLayoutId id="2147484001" r:id="rId8"/>
    <p:sldLayoutId id="2147484002" r:id="rId9"/>
    <p:sldLayoutId id="2147484003" r:id="rId10"/>
    <p:sldLayoutId id="2147484004" r:id="rId11"/>
    <p:sldLayoutId id="2147484005" r:id="rId12"/>
  </p:sldLayoutIdLst>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mailto:Volunteers@bbfsc.or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685800" y="2924944"/>
            <a:ext cx="7772400" cy="1470025"/>
          </a:xfrm>
        </p:spPr>
        <p:txBody>
          <a:bodyPr/>
          <a:lstStyle/>
          <a:p>
            <a:pPr eaLnBrk="1" hangingPunct="1">
              <a:defRPr/>
            </a:pPr>
            <a:r>
              <a:rPr lang="en-GB" sz="3600" dirty="0">
                <a:solidFill>
                  <a:schemeClr val="tx1"/>
                </a:solidFill>
              </a:rPr>
              <a:t>Swimming Club</a:t>
            </a:r>
          </a:p>
        </p:txBody>
      </p:sp>
      <p:sp>
        <p:nvSpPr>
          <p:cNvPr id="9219" name="Rectangle 5"/>
          <p:cNvSpPr>
            <a:spLocks noGrp="1" noChangeArrowheads="1"/>
          </p:cNvSpPr>
          <p:nvPr>
            <p:ph type="subTitle" idx="1"/>
          </p:nvPr>
        </p:nvSpPr>
        <p:spPr>
          <a:xfrm>
            <a:off x="1331640" y="4166462"/>
            <a:ext cx="6400800" cy="1752600"/>
          </a:xfrm>
        </p:spPr>
        <p:txBody>
          <a:bodyPr>
            <a:normAutofit fontScale="85000" lnSpcReduction="20000"/>
          </a:bodyPr>
          <a:lstStyle/>
          <a:p>
            <a:pPr eaLnBrk="1" hangingPunct="1"/>
            <a:r>
              <a:rPr lang="en-GB" dirty="0">
                <a:solidFill>
                  <a:schemeClr val="tx1"/>
                </a:solidFill>
                <a:cs typeface="Arial" panose="020B0604020202020204" pitchFamily="34" charset="0"/>
              </a:rPr>
              <a:t>Annual General Meeting</a:t>
            </a:r>
          </a:p>
          <a:p>
            <a:pPr eaLnBrk="1" hangingPunct="1"/>
            <a:r>
              <a:rPr lang="en-GB" dirty="0">
                <a:solidFill>
                  <a:schemeClr val="tx1"/>
                </a:solidFill>
                <a:cs typeface="Arial" panose="020B0604020202020204" pitchFamily="34" charset="0"/>
              </a:rPr>
              <a:t>Via Zoom</a:t>
            </a:r>
          </a:p>
          <a:p>
            <a:pPr eaLnBrk="1" hangingPunct="1"/>
            <a:r>
              <a:rPr lang="en-GB" dirty="0">
                <a:solidFill>
                  <a:schemeClr val="tx1"/>
                </a:solidFill>
                <a:cs typeface="Arial" panose="020B0604020202020204" pitchFamily="34" charset="0"/>
              </a:rPr>
              <a:t>Thursday 9</a:t>
            </a:r>
            <a:r>
              <a:rPr lang="en-GB" baseline="30000" dirty="0">
                <a:solidFill>
                  <a:schemeClr val="tx1"/>
                </a:solidFill>
                <a:cs typeface="Arial" panose="020B0604020202020204" pitchFamily="34" charset="0"/>
              </a:rPr>
              <a:t>th</a:t>
            </a:r>
            <a:r>
              <a:rPr lang="en-GB" dirty="0">
                <a:solidFill>
                  <a:schemeClr val="tx1"/>
                </a:solidFill>
                <a:cs typeface="Arial" panose="020B0604020202020204" pitchFamily="34" charset="0"/>
              </a:rPr>
              <a:t> March 2023</a:t>
            </a:r>
          </a:p>
          <a:p>
            <a:pPr eaLnBrk="1" hangingPunct="1"/>
            <a:r>
              <a:rPr lang="en-GB" dirty="0">
                <a:solidFill>
                  <a:schemeClr val="tx1"/>
                </a:solidFill>
                <a:cs typeface="Arial" panose="020B0604020202020204" pitchFamily="34" charset="0"/>
              </a:rPr>
              <a:t>20:00 – 21:30</a:t>
            </a:r>
          </a:p>
        </p:txBody>
      </p:sp>
      <p:sp>
        <p:nvSpPr>
          <p:cNvPr id="2" name="AutoShape 2" descr="https://mail-attachment.googleusercontent.com/attachment/u/0/?saduie=AG9B_P9HTO1U0FrlT31Q5pKjq_8A&amp;attid=0.1&amp;disp=emb&amp;view=att&amp;th=14271f72870b27b0"/>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6" name="Picture 5"/>
          <p:cNvPicPr>
            <a:picLocks noChangeAspect="1"/>
          </p:cNvPicPr>
          <p:nvPr/>
        </p:nvPicPr>
        <p:blipFill>
          <a:blip r:embed="rId3"/>
          <a:stretch>
            <a:fillRect/>
          </a:stretch>
        </p:blipFill>
        <p:spPr>
          <a:xfrm>
            <a:off x="2339752" y="523955"/>
            <a:ext cx="4464496" cy="363636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a:extLst>
              <a:ext uri="{FF2B5EF4-FFF2-40B4-BE49-F238E27FC236}">
                <a16:creationId xmlns:a16="http://schemas.microsoft.com/office/drawing/2014/main" id="{921DA018-EE32-474A-B073-87E66D603606}"/>
              </a:ext>
            </a:extLst>
          </p:cNvPr>
          <p:cNvSpPr>
            <a:spLocks noChangeArrowheads="1"/>
          </p:cNvSpPr>
          <p:nvPr/>
        </p:nvSpPr>
        <p:spPr bwMode="auto">
          <a:xfrm>
            <a:off x="0" y="361950"/>
            <a:ext cx="6732588" cy="5833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hangingPunct="1">
              <a:lnSpc>
                <a:spcPct val="100000"/>
              </a:lnSpc>
            </a:pPr>
            <a:r>
              <a:rPr lang="en-GB" altLang="en-US" sz="3200" dirty="0">
                <a:solidFill>
                  <a:srgbClr val="0070C0"/>
                </a:solidFill>
                <a:latin typeface="+mn-lt"/>
              </a:rPr>
              <a:t>Key Performance Indicators </a:t>
            </a:r>
          </a:p>
        </p:txBody>
      </p:sp>
      <p:pic>
        <p:nvPicPr>
          <p:cNvPr id="7" name="Picture 3">
            <a:extLst>
              <a:ext uri="{FF2B5EF4-FFF2-40B4-BE49-F238E27FC236}">
                <a16:creationId xmlns:a16="http://schemas.microsoft.com/office/drawing/2014/main" id="{6A6BED50-3820-46A0-9965-497EEEF5CC7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50075" y="0"/>
            <a:ext cx="2209800" cy="18002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 name="Rectangle 2">
            <a:extLst>
              <a:ext uri="{FF2B5EF4-FFF2-40B4-BE49-F238E27FC236}">
                <a16:creationId xmlns:a16="http://schemas.microsoft.com/office/drawing/2014/main" id="{4BE78F84-F7DC-4E2E-BB18-1BBFFF72D790}"/>
              </a:ext>
            </a:extLst>
          </p:cNvPr>
          <p:cNvSpPr>
            <a:spLocks noChangeArrowheads="1"/>
          </p:cNvSpPr>
          <p:nvPr/>
        </p:nvSpPr>
        <p:spPr bwMode="auto">
          <a:xfrm>
            <a:off x="303213" y="1522175"/>
            <a:ext cx="8856662" cy="4147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spAutoFit/>
          </a:bodyPr>
          <a:lstStyle>
            <a:lvl1pPr marL="342900" indent="-341313">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 Overall Operating Surplus: </a:t>
            </a:r>
            <a:r>
              <a:rPr lang="en-GB" sz="1800" dirty="0">
                <a:effectLst/>
                <a:latin typeface="Calibri" panose="020F0502020204030204" pitchFamily="34" charset="0"/>
                <a:ea typeface="Calibri" panose="020F0502020204030204" pitchFamily="34" charset="0"/>
                <a:cs typeface="Times New Roman" panose="02020603050405020304" pitchFamily="18" charset="0"/>
              </a:rPr>
              <a:t>Overall the club made a surplus of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£91,975k </a:t>
            </a:r>
            <a:r>
              <a:rPr lang="en-GB" sz="1800" dirty="0">
                <a:effectLst/>
                <a:latin typeface="Calibri" panose="020F0502020204030204" pitchFamily="34" charset="0"/>
                <a:ea typeface="Calibri" panose="020F0502020204030204" pitchFamily="34" charset="0"/>
                <a:cs typeface="Times New Roman" panose="02020603050405020304" pitchFamily="18" charset="0"/>
              </a:rPr>
              <a:t>compared to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£49,1k</a:t>
            </a:r>
            <a:r>
              <a:rPr lang="en-GB" sz="1800" dirty="0">
                <a:effectLst/>
                <a:latin typeface="Calibri" panose="020F0502020204030204" pitchFamily="34" charset="0"/>
                <a:ea typeface="Calibri" panose="020F0502020204030204" pitchFamily="34" charset="0"/>
                <a:cs typeface="Times New Roman" panose="02020603050405020304" pitchFamily="18" charset="0"/>
              </a:rPr>
              <a:t> in the previous year. The surplus that has been achieved will go some way to replenishing the treasury savings account that has been badly depleted</a:t>
            </a: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Balance Sheet</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the end of the financial year the balance sheet had total capital and reserves of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£186,208 </a:t>
            </a:r>
            <a:r>
              <a:rPr lang="en-GB" sz="1800" dirty="0">
                <a:effectLst/>
                <a:latin typeface="Calibri" panose="020F0502020204030204" pitchFamily="34" charset="0"/>
                <a:ea typeface="Calibri" panose="020F0502020204030204" pitchFamily="34" charset="0"/>
                <a:cs typeface="Times New Roman" panose="02020603050405020304" pitchFamily="18" charset="0"/>
              </a:rPr>
              <a:t>against the previous year of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£94.4k</a:t>
            </a:r>
            <a:r>
              <a:rPr lang="en-GB" sz="1800" dirty="0">
                <a:effectLst/>
                <a:latin typeface="Calibri" panose="020F0502020204030204" pitchFamily="34" charset="0"/>
                <a:ea typeface="Calibri" panose="020F0502020204030204" pitchFamily="34" charset="0"/>
                <a:cs typeface="Times New Roman" panose="02020603050405020304" pitchFamily="18" charset="0"/>
              </a:rPr>
              <a:t>. This is made up of the current financial year earnings and from previous years.</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Financial Outlook</a:t>
            </a:r>
            <a:r>
              <a:rPr lang="en-GB" sz="1800" dirty="0">
                <a:effectLst/>
                <a:latin typeface="Calibri" panose="020F0502020204030204" pitchFamily="34" charset="0"/>
                <a:ea typeface="Calibri" panose="020F0502020204030204" pitchFamily="34" charset="0"/>
                <a:cs typeface="Times New Roman" panose="02020603050405020304" pitchFamily="18" charset="0"/>
              </a:rPr>
              <a:t>: The financial state of the club is healthy. It continues to improve with a collective effort from everyone involved. The improved Surplus and savings account should go someway to protecting the club for any future unforeseen circumstances.</a:t>
            </a:r>
          </a:p>
          <a:p>
            <a:pPr>
              <a:lnSpc>
                <a:spcPct val="107000"/>
              </a:lnSpc>
              <a:spcAft>
                <a:spcPts val="800"/>
              </a:spcAft>
            </a:pPr>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64412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936485"/>
            <a:ext cx="9144000" cy="1442591"/>
          </a:xfrm>
        </p:spPr>
        <p:txBody>
          <a:bodyPr>
            <a:normAutofit/>
          </a:bodyPr>
          <a:lstStyle/>
          <a:p>
            <a:r>
              <a:rPr lang="en-GB" sz="5400" dirty="0">
                <a:solidFill>
                  <a:srgbClr val="0070C0"/>
                </a:solidFill>
              </a:rPr>
              <a:t>Chair Report</a:t>
            </a:r>
            <a:endParaRPr lang="en-GB" dirty="0">
              <a:solidFill>
                <a:srgbClr val="0070C0"/>
              </a:solidFill>
            </a:endParaRPr>
          </a:p>
        </p:txBody>
      </p:sp>
      <p:sp>
        <p:nvSpPr>
          <p:cNvPr id="3" name="Subtitle 2"/>
          <p:cNvSpPr>
            <a:spLocks noGrp="1"/>
          </p:cNvSpPr>
          <p:nvPr>
            <p:ph type="subTitle" idx="1"/>
          </p:nvPr>
        </p:nvSpPr>
        <p:spPr>
          <a:xfrm>
            <a:off x="0" y="3212976"/>
            <a:ext cx="9144000" cy="1752600"/>
          </a:xfrm>
        </p:spPr>
        <p:txBody>
          <a:bodyPr>
            <a:normAutofit/>
          </a:bodyPr>
          <a:lstStyle/>
          <a:p>
            <a:endParaRPr lang="en-GB" dirty="0"/>
          </a:p>
          <a:p>
            <a:r>
              <a:rPr lang="en-GB" sz="4000" dirty="0"/>
              <a:t> 2022</a:t>
            </a:r>
          </a:p>
          <a:p>
            <a:endParaRPr lang="en-GB" dirty="0"/>
          </a:p>
        </p:txBody>
      </p:sp>
      <p:pic>
        <p:nvPicPr>
          <p:cNvPr id="6" name="Picture 5"/>
          <p:cNvPicPr>
            <a:picLocks noChangeAspect="1"/>
          </p:cNvPicPr>
          <p:nvPr/>
        </p:nvPicPr>
        <p:blipFill>
          <a:blip r:embed="rId3"/>
          <a:stretch>
            <a:fillRect/>
          </a:stretch>
        </p:blipFill>
        <p:spPr>
          <a:xfrm>
            <a:off x="6934038" y="0"/>
            <a:ext cx="2209962" cy="1800029"/>
          </a:xfrm>
          <a:prstGeom prst="rect">
            <a:avLst/>
          </a:prstGeom>
        </p:spPr>
      </p:pic>
    </p:spTree>
    <p:extLst>
      <p:ext uri="{BB962C8B-B14F-4D97-AF65-F5344CB8AC3E}">
        <p14:creationId xmlns:p14="http://schemas.microsoft.com/office/powerpoint/2010/main" val="15475299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332656"/>
            <a:ext cx="8136904" cy="6420219"/>
          </a:xfrm>
          <a:prstGeom prst="rect">
            <a:avLst/>
          </a:prstGeom>
        </p:spPr>
        <p:txBody>
          <a:bodyPr wrap="square">
            <a:spAutoFit/>
          </a:bodyPr>
          <a:lstStyle/>
          <a:p>
            <a:pPr marL="285750" lvl="1">
              <a:lnSpc>
                <a:spcPct val="120000"/>
              </a:lnSpc>
              <a:buFont typeface="Arial" panose="020B0604020202020204" pitchFamily="34" charset="0"/>
              <a:buChar char="•"/>
              <a:defRPr/>
            </a:pPr>
            <a:endParaRPr lang="en-GB" sz="2800" b="1" dirty="0">
              <a:latin typeface="+mn-lt"/>
            </a:endParaRPr>
          </a:p>
          <a:p>
            <a:pPr marL="285750" lvl="1">
              <a:lnSpc>
                <a:spcPct val="120000"/>
              </a:lnSpc>
              <a:buFont typeface="Arial" panose="020B0604020202020204" pitchFamily="34" charset="0"/>
              <a:buChar char="•"/>
              <a:defRPr/>
            </a:pPr>
            <a:endParaRPr lang="en-GB" sz="2800" b="1" dirty="0">
              <a:latin typeface="+mn-lt"/>
            </a:endParaRPr>
          </a:p>
          <a:p>
            <a:pPr marL="285750" lvl="1">
              <a:lnSpc>
                <a:spcPct val="120000"/>
              </a:lnSpc>
              <a:defRPr/>
            </a:pPr>
            <a:r>
              <a:rPr lang="en-GB" sz="2800" b="1" dirty="0">
                <a:solidFill>
                  <a:srgbClr val="0070C0"/>
                </a:solidFill>
                <a:latin typeface="+mn-lt"/>
              </a:rPr>
              <a:t>What we said we were working towards last year</a:t>
            </a:r>
            <a:endParaRPr lang="en-GB" dirty="0">
              <a:latin typeface="+mn-lt"/>
            </a:endParaRPr>
          </a:p>
          <a:p>
            <a:pPr marL="914400" lvl="1" indent="-457200">
              <a:lnSpc>
                <a:spcPct val="120000"/>
              </a:lnSpc>
              <a:buFont typeface="Arial" panose="020B0604020202020204" pitchFamily="34" charset="0"/>
              <a:buChar char="•"/>
              <a:defRPr/>
            </a:pPr>
            <a:r>
              <a:rPr lang="en-GB" sz="2000" dirty="0">
                <a:latin typeface="+mn-lt"/>
              </a:rPr>
              <a:t>Continue to recruit Officials &amp; Volunteers</a:t>
            </a:r>
          </a:p>
          <a:p>
            <a:pPr marL="1371600" lvl="2" indent="-457200">
              <a:lnSpc>
                <a:spcPct val="120000"/>
              </a:lnSpc>
              <a:buFont typeface="Arial" panose="020B0604020202020204" pitchFamily="34" charset="0"/>
              <a:buChar char="•"/>
              <a:defRPr/>
            </a:pPr>
            <a:r>
              <a:rPr lang="en-GB" sz="2000" dirty="0">
                <a:solidFill>
                  <a:srgbClr val="0070C0"/>
                </a:solidFill>
                <a:latin typeface="+mn-lt"/>
              </a:rPr>
              <a:t>Huge increase in Officials thanks to Margo &amp; Zoe</a:t>
            </a:r>
          </a:p>
          <a:p>
            <a:pPr marL="914400" lvl="1" indent="-457200">
              <a:lnSpc>
                <a:spcPct val="120000"/>
              </a:lnSpc>
              <a:buFont typeface="Arial" panose="020B0604020202020204" pitchFamily="34" charset="0"/>
              <a:buChar char="•"/>
              <a:defRPr/>
            </a:pPr>
            <a:r>
              <a:rPr lang="en-GB" sz="2000" dirty="0">
                <a:latin typeface="+mn-lt"/>
              </a:rPr>
              <a:t>Nutrition Workshops – YSN Partnership</a:t>
            </a:r>
            <a:endParaRPr lang="en-GB" sz="2000" dirty="0">
              <a:solidFill>
                <a:srgbClr val="0070C0"/>
              </a:solidFill>
              <a:latin typeface="+mn-lt"/>
            </a:endParaRPr>
          </a:p>
          <a:p>
            <a:pPr marL="1371600" lvl="2" indent="-457200">
              <a:lnSpc>
                <a:spcPct val="120000"/>
              </a:lnSpc>
              <a:buFont typeface="Arial" panose="020B0604020202020204" pitchFamily="34" charset="0"/>
              <a:buChar char="•"/>
              <a:defRPr/>
            </a:pPr>
            <a:r>
              <a:rPr lang="en-GB" sz="2000" dirty="0">
                <a:solidFill>
                  <a:srgbClr val="0070C0"/>
                </a:solidFill>
                <a:latin typeface="+mn-lt"/>
              </a:rPr>
              <a:t>Delivered 2 Workshops Summer 2022</a:t>
            </a:r>
          </a:p>
          <a:p>
            <a:pPr marL="914400" lvl="1" indent="-457200">
              <a:lnSpc>
                <a:spcPct val="120000"/>
              </a:lnSpc>
              <a:buFont typeface="Arial" panose="020B0604020202020204" pitchFamily="34" charset="0"/>
              <a:buChar char="•"/>
              <a:defRPr/>
            </a:pPr>
            <a:r>
              <a:rPr lang="en-GB" sz="2000" dirty="0">
                <a:latin typeface="+mn-lt"/>
              </a:rPr>
              <a:t>Continued evolution of structures</a:t>
            </a:r>
          </a:p>
          <a:p>
            <a:pPr marL="1371600" lvl="2" indent="-457200">
              <a:lnSpc>
                <a:spcPct val="120000"/>
              </a:lnSpc>
              <a:buFont typeface="Arial" panose="020B0604020202020204" pitchFamily="34" charset="0"/>
              <a:buChar char="•"/>
              <a:defRPr/>
            </a:pPr>
            <a:r>
              <a:rPr lang="en-GB" sz="2000" dirty="0">
                <a:solidFill>
                  <a:srgbClr val="0070C0"/>
                </a:solidFill>
                <a:latin typeface="+mn-lt"/>
              </a:rPr>
              <a:t>Always ongoing! </a:t>
            </a:r>
          </a:p>
          <a:p>
            <a:pPr marL="914400" lvl="1" indent="-457200">
              <a:lnSpc>
                <a:spcPct val="120000"/>
              </a:lnSpc>
              <a:buFont typeface="Arial" panose="020B0604020202020204" pitchFamily="34" charset="0"/>
              <a:buChar char="•"/>
              <a:defRPr/>
            </a:pPr>
            <a:r>
              <a:rPr lang="en-GB" sz="2000" dirty="0">
                <a:latin typeface="+mn-lt"/>
              </a:rPr>
              <a:t>Resistance Land Training – starting with SP SR JP</a:t>
            </a:r>
          </a:p>
          <a:p>
            <a:pPr marL="1371600" lvl="2" indent="-457200">
              <a:lnSpc>
                <a:spcPct val="120000"/>
              </a:lnSpc>
              <a:buFont typeface="Arial" panose="020B0604020202020204" pitchFamily="34" charset="0"/>
              <a:buChar char="•"/>
              <a:defRPr/>
            </a:pPr>
            <a:r>
              <a:rPr lang="en-GB" sz="2000" dirty="0">
                <a:solidFill>
                  <a:srgbClr val="0070C0"/>
                </a:solidFill>
                <a:latin typeface="+mn-lt"/>
              </a:rPr>
              <a:t>Launched, new equipment, swimming focused</a:t>
            </a:r>
          </a:p>
          <a:p>
            <a:pPr marL="1371600" lvl="2" indent="-457200">
              <a:lnSpc>
                <a:spcPct val="120000"/>
              </a:lnSpc>
              <a:buFont typeface="Arial" panose="020B0604020202020204" pitchFamily="34" charset="0"/>
              <a:buChar char="•"/>
              <a:defRPr/>
            </a:pPr>
            <a:r>
              <a:rPr lang="en-GB" sz="2000" dirty="0">
                <a:solidFill>
                  <a:srgbClr val="0070C0"/>
                </a:solidFill>
                <a:latin typeface="+mn-lt"/>
              </a:rPr>
              <a:t>Review of timings/squads/attendance needed</a:t>
            </a:r>
          </a:p>
          <a:p>
            <a:pPr marL="914400" lvl="1" indent="-457200">
              <a:lnSpc>
                <a:spcPct val="120000"/>
              </a:lnSpc>
              <a:buFont typeface="Arial" panose="020B0604020202020204" pitchFamily="34" charset="0"/>
              <a:buChar char="•"/>
              <a:defRPr/>
            </a:pPr>
            <a:r>
              <a:rPr lang="en-GB" sz="2000" dirty="0">
                <a:latin typeface="+mn-lt"/>
              </a:rPr>
              <a:t>Home Meets (with new medals)</a:t>
            </a:r>
          </a:p>
          <a:p>
            <a:pPr marL="1371600" lvl="2" indent="-457200">
              <a:lnSpc>
                <a:spcPct val="120000"/>
              </a:lnSpc>
              <a:buFont typeface="Arial" panose="020B0604020202020204" pitchFamily="34" charset="0"/>
              <a:buChar char="•"/>
              <a:defRPr/>
            </a:pPr>
            <a:r>
              <a:rPr lang="en-GB" sz="2000" dirty="0">
                <a:latin typeface="+mn-lt"/>
              </a:rPr>
              <a:t>Summer Sizzler, Club Champs, Xmas Last Chance</a:t>
            </a:r>
          </a:p>
          <a:p>
            <a:pPr marL="1828800" lvl="3" indent="-457200">
              <a:lnSpc>
                <a:spcPct val="120000"/>
              </a:lnSpc>
              <a:buFont typeface="Arial" panose="020B0604020202020204" pitchFamily="34" charset="0"/>
              <a:buChar char="•"/>
              <a:defRPr/>
            </a:pPr>
            <a:r>
              <a:rPr lang="en-GB" sz="2000" dirty="0">
                <a:solidFill>
                  <a:srgbClr val="0070C0"/>
                </a:solidFill>
                <a:latin typeface="+mn-lt"/>
              </a:rPr>
              <a:t>Oversubscribed!</a:t>
            </a:r>
          </a:p>
          <a:p>
            <a:pPr marL="914400" lvl="1" indent="-457200">
              <a:lnSpc>
                <a:spcPct val="120000"/>
              </a:lnSpc>
              <a:buFont typeface="Arial" panose="020B0604020202020204" pitchFamily="34" charset="0"/>
              <a:buChar char="•"/>
              <a:defRPr/>
            </a:pPr>
            <a:r>
              <a:rPr lang="en-GB" sz="2000" dirty="0">
                <a:latin typeface="+mn-lt"/>
              </a:rPr>
              <a:t>Technology – </a:t>
            </a:r>
            <a:r>
              <a:rPr lang="en-GB" sz="2000" dirty="0" err="1">
                <a:latin typeface="+mn-lt"/>
              </a:rPr>
              <a:t>Hytek</a:t>
            </a:r>
            <a:r>
              <a:rPr lang="en-GB" sz="2000" dirty="0">
                <a:latin typeface="+mn-lt"/>
              </a:rPr>
              <a:t>/G-Drive</a:t>
            </a:r>
          </a:p>
        </p:txBody>
      </p:sp>
      <p:pic>
        <p:nvPicPr>
          <p:cNvPr id="5" name="Picture 4"/>
          <p:cNvPicPr>
            <a:picLocks noChangeAspect="1"/>
          </p:cNvPicPr>
          <p:nvPr/>
        </p:nvPicPr>
        <p:blipFill>
          <a:blip r:embed="rId3"/>
          <a:stretch>
            <a:fillRect/>
          </a:stretch>
        </p:blipFill>
        <p:spPr>
          <a:xfrm>
            <a:off x="6499747" y="-7216"/>
            <a:ext cx="2209962" cy="1800029"/>
          </a:xfrm>
          <a:prstGeom prst="rect">
            <a:avLst/>
          </a:prstGeom>
        </p:spPr>
      </p:pic>
      <p:sp>
        <p:nvSpPr>
          <p:cNvPr id="6" name="Rectangle 5"/>
          <p:cNvSpPr/>
          <p:nvPr/>
        </p:nvSpPr>
        <p:spPr>
          <a:xfrm>
            <a:off x="434291" y="661965"/>
            <a:ext cx="6065456" cy="707886"/>
          </a:xfrm>
          <a:prstGeom prst="rect">
            <a:avLst/>
          </a:prstGeom>
        </p:spPr>
        <p:txBody>
          <a:bodyPr wrap="square">
            <a:spAutoFit/>
          </a:bodyPr>
          <a:lstStyle/>
          <a:p>
            <a:r>
              <a:rPr lang="en-GB" sz="4000" dirty="0">
                <a:solidFill>
                  <a:srgbClr val="0070C0"/>
                </a:solidFill>
                <a:latin typeface="+mj-lt"/>
              </a:rPr>
              <a:t>Chair Report</a:t>
            </a:r>
          </a:p>
        </p:txBody>
      </p:sp>
    </p:spTree>
    <p:extLst>
      <p:ext uri="{BB962C8B-B14F-4D97-AF65-F5344CB8AC3E}">
        <p14:creationId xmlns:p14="http://schemas.microsoft.com/office/powerpoint/2010/main" val="3814963006"/>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74638"/>
            <a:ext cx="7164288" cy="1143000"/>
          </a:xfrm>
        </p:spPr>
        <p:txBody>
          <a:bodyPr/>
          <a:lstStyle/>
          <a:p>
            <a:pPr algn="l"/>
            <a:r>
              <a:rPr lang="en-GB" dirty="0">
                <a:solidFill>
                  <a:srgbClr val="0070C0"/>
                </a:solidFill>
              </a:rPr>
              <a:t>Chair Report</a:t>
            </a:r>
          </a:p>
        </p:txBody>
      </p:sp>
      <p:sp>
        <p:nvSpPr>
          <p:cNvPr id="2" name="Content Placeholder 1"/>
          <p:cNvSpPr>
            <a:spLocks noGrp="1"/>
          </p:cNvSpPr>
          <p:nvPr>
            <p:ph idx="1"/>
          </p:nvPr>
        </p:nvSpPr>
        <p:spPr>
          <a:xfrm>
            <a:off x="408056" y="1124744"/>
            <a:ext cx="8589163" cy="5733256"/>
          </a:xfrm>
        </p:spPr>
        <p:txBody>
          <a:bodyPr>
            <a:noAutofit/>
          </a:bodyPr>
          <a:lstStyle/>
          <a:p>
            <a:pPr marL="0" indent="0">
              <a:buNone/>
              <a:defRPr/>
            </a:pPr>
            <a:r>
              <a:rPr lang="en-GB" sz="2400" b="1" dirty="0">
                <a:solidFill>
                  <a:srgbClr val="0070C0"/>
                </a:solidFill>
              </a:rPr>
              <a:t>Achievements</a:t>
            </a:r>
          </a:p>
          <a:p>
            <a:pPr lvl="1">
              <a:lnSpc>
                <a:spcPct val="120000"/>
              </a:lnSpc>
              <a:defRPr/>
            </a:pPr>
            <a:r>
              <a:rPr lang="en-GB" sz="2400" dirty="0"/>
              <a:t>Continued reorganisation of our squad programme</a:t>
            </a:r>
          </a:p>
          <a:p>
            <a:pPr lvl="2">
              <a:lnSpc>
                <a:spcPct val="120000"/>
              </a:lnSpc>
              <a:defRPr/>
            </a:pPr>
            <a:r>
              <a:rPr lang="en-GB" sz="1800" dirty="0"/>
              <a:t>Ensure we can accommodate swimmers for variety of pathways</a:t>
            </a:r>
          </a:p>
          <a:p>
            <a:pPr lvl="2">
              <a:lnSpc>
                <a:spcPct val="120000"/>
              </a:lnSpc>
              <a:defRPr/>
            </a:pPr>
            <a:r>
              <a:rPr lang="en-GB" sz="1800" dirty="0"/>
              <a:t>Know change is hard logistically, but we cant stand still</a:t>
            </a:r>
          </a:p>
          <a:p>
            <a:pPr lvl="1">
              <a:lnSpc>
                <a:spcPct val="120000"/>
              </a:lnSpc>
              <a:defRPr/>
            </a:pPr>
            <a:r>
              <a:rPr lang="en-GB" sz="2400" dirty="0"/>
              <a:t>Club Championships 2022</a:t>
            </a:r>
          </a:p>
          <a:p>
            <a:pPr lvl="2">
              <a:lnSpc>
                <a:spcPct val="120000"/>
              </a:lnSpc>
              <a:defRPr/>
            </a:pPr>
            <a:r>
              <a:rPr lang="en-GB" sz="1800" dirty="0"/>
              <a:t>Over subscribed in Distance Races and maximum pool time used</a:t>
            </a:r>
          </a:p>
          <a:p>
            <a:pPr lvl="2">
              <a:lnSpc>
                <a:spcPct val="120000"/>
              </a:lnSpc>
              <a:defRPr/>
            </a:pPr>
            <a:r>
              <a:rPr lang="en-GB" sz="1800" dirty="0"/>
              <a:t>Likely additional evenings needed in 2023 to accommodate swimmers</a:t>
            </a:r>
          </a:p>
          <a:p>
            <a:pPr lvl="2">
              <a:lnSpc>
                <a:spcPct val="120000"/>
              </a:lnSpc>
              <a:defRPr/>
            </a:pPr>
            <a:r>
              <a:rPr lang="en-GB" sz="1800" dirty="0"/>
              <a:t>Huge thanks to all that helped -Margo, Mark, Zoe, Officials,, Parents &amp; Swimmers </a:t>
            </a:r>
          </a:p>
          <a:p>
            <a:pPr lvl="1">
              <a:lnSpc>
                <a:spcPct val="120000"/>
              </a:lnSpc>
              <a:defRPr/>
            </a:pPr>
            <a:r>
              <a:rPr lang="en-GB" sz="2400" dirty="0"/>
              <a:t>Increased Club Awareness</a:t>
            </a:r>
          </a:p>
          <a:p>
            <a:pPr lvl="2">
              <a:lnSpc>
                <a:spcPct val="120000"/>
              </a:lnSpc>
              <a:defRPr/>
            </a:pPr>
            <a:r>
              <a:rPr lang="en-GB" sz="2000" dirty="0"/>
              <a:t>Trials, </a:t>
            </a:r>
            <a:r>
              <a:rPr lang="en-GB" sz="1800" dirty="0"/>
              <a:t>Increased Membership (new and multiple returns), Social coverage continues to grow considerably</a:t>
            </a:r>
          </a:p>
          <a:p>
            <a:pPr lvl="2">
              <a:lnSpc>
                <a:spcPct val="120000"/>
              </a:lnSpc>
              <a:defRPr/>
            </a:pPr>
            <a:r>
              <a:rPr lang="en-GB" sz="1800" dirty="0"/>
              <a:t>Positive recognition from other Hampshire Clubs on changes </a:t>
            </a:r>
          </a:p>
          <a:p>
            <a:pPr marL="457200" lvl="1" indent="0">
              <a:lnSpc>
                <a:spcPct val="120000"/>
              </a:lnSpc>
              <a:buNone/>
              <a:defRPr/>
            </a:pPr>
            <a:endParaRPr lang="en-GB" sz="2400" dirty="0"/>
          </a:p>
          <a:p>
            <a:pPr>
              <a:lnSpc>
                <a:spcPct val="120000"/>
              </a:lnSpc>
            </a:pPr>
            <a:endParaRPr lang="en-GB" sz="2400" dirty="0"/>
          </a:p>
          <a:p>
            <a:endParaRPr lang="en-GB" sz="2400" dirty="0"/>
          </a:p>
          <a:p>
            <a:endParaRPr lang="en-GB" sz="2400" dirty="0"/>
          </a:p>
          <a:p>
            <a:endParaRPr lang="en-GB" sz="2400" dirty="0"/>
          </a:p>
        </p:txBody>
      </p:sp>
      <p:pic>
        <p:nvPicPr>
          <p:cNvPr id="5" name="Picture 4"/>
          <p:cNvPicPr>
            <a:picLocks noChangeAspect="1"/>
          </p:cNvPicPr>
          <p:nvPr/>
        </p:nvPicPr>
        <p:blipFill>
          <a:blip r:embed="rId3"/>
          <a:stretch>
            <a:fillRect/>
          </a:stretch>
        </p:blipFill>
        <p:spPr>
          <a:xfrm>
            <a:off x="6499747" y="-7216"/>
            <a:ext cx="2209962" cy="1800029"/>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6804248" cy="1143000"/>
          </a:xfrm>
        </p:spPr>
        <p:txBody>
          <a:bodyPr/>
          <a:lstStyle/>
          <a:p>
            <a:pPr algn="l"/>
            <a:r>
              <a:rPr lang="en-GB" dirty="0">
                <a:solidFill>
                  <a:srgbClr val="0070C0"/>
                </a:solidFill>
              </a:rPr>
              <a:t>Chair Report</a:t>
            </a:r>
          </a:p>
        </p:txBody>
      </p:sp>
      <p:sp>
        <p:nvSpPr>
          <p:cNvPr id="3" name="Content Placeholder 2"/>
          <p:cNvSpPr>
            <a:spLocks noGrp="1"/>
          </p:cNvSpPr>
          <p:nvPr>
            <p:ph idx="1"/>
          </p:nvPr>
        </p:nvSpPr>
        <p:spPr>
          <a:xfrm>
            <a:off x="457200" y="1450113"/>
            <a:ext cx="8229600" cy="5040560"/>
          </a:xfrm>
        </p:spPr>
        <p:txBody>
          <a:bodyPr>
            <a:noAutofit/>
          </a:bodyPr>
          <a:lstStyle/>
          <a:p>
            <a:pPr lvl="1">
              <a:defRPr/>
            </a:pPr>
            <a:r>
              <a:rPr lang="en-GB" sz="2400" dirty="0">
                <a:solidFill>
                  <a:schemeClr val="tx1"/>
                </a:solidFill>
              </a:rPr>
              <a:t>Socials</a:t>
            </a:r>
          </a:p>
          <a:p>
            <a:pPr lvl="2">
              <a:defRPr/>
            </a:pPr>
            <a:r>
              <a:rPr lang="en-GB" sz="2000" dirty="0"/>
              <a:t>Squad Socials – huge thanks to those getting involved</a:t>
            </a:r>
          </a:p>
          <a:p>
            <a:pPr lvl="3">
              <a:defRPr/>
            </a:pPr>
            <a:r>
              <a:rPr lang="en-GB" sz="1600" dirty="0"/>
              <a:t>Xmas Party &amp; Awards Evening, Breakfasts, </a:t>
            </a:r>
            <a:r>
              <a:rPr lang="en-GB" sz="1600" dirty="0" err="1"/>
              <a:t>Donutting</a:t>
            </a:r>
            <a:r>
              <a:rPr lang="en-GB" sz="1600" dirty="0"/>
              <a:t>! </a:t>
            </a:r>
            <a:endParaRPr lang="en-GB" sz="1600" dirty="0">
              <a:solidFill>
                <a:schemeClr val="tx1"/>
              </a:solidFill>
            </a:endParaRPr>
          </a:p>
          <a:p>
            <a:pPr lvl="1">
              <a:defRPr/>
            </a:pPr>
            <a:r>
              <a:rPr lang="en-GB" sz="2400" dirty="0">
                <a:solidFill>
                  <a:schemeClr val="tx1"/>
                </a:solidFill>
              </a:rPr>
              <a:t>Swim Camps</a:t>
            </a:r>
          </a:p>
          <a:p>
            <a:pPr lvl="2">
              <a:defRPr/>
            </a:pPr>
            <a:r>
              <a:rPr lang="en-GB" sz="2000" dirty="0">
                <a:solidFill>
                  <a:schemeClr val="tx1"/>
                </a:solidFill>
              </a:rPr>
              <a:t>First time since 2013 Bluefins have been on tour!</a:t>
            </a:r>
          </a:p>
          <a:p>
            <a:pPr lvl="2">
              <a:defRPr/>
            </a:pPr>
            <a:r>
              <a:rPr lang="en-GB" sz="2000" dirty="0">
                <a:solidFill>
                  <a:schemeClr val="tx1"/>
                </a:solidFill>
              </a:rPr>
              <a:t>Millfield in Summer 2022 – 26 Swimmers, 6 Coaches/TM</a:t>
            </a:r>
          </a:p>
          <a:p>
            <a:pPr lvl="2">
              <a:defRPr/>
            </a:pPr>
            <a:r>
              <a:rPr lang="en-GB" sz="2000" dirty="0"/>
              <a:t>Club La Santa Performance Swim Camp – February 2023 – 16 Swimmers. 4 Coaches/TM</a:t>
            </a:r>
            <a:endParaRPr lang="en-GB" sz="2400" dirty="0"/>
          </a:p>
          <a:p>
            <a:pPr lvl="1">
              <a:defRPr/>
            </a:pPr>
            <a:endParaRPr lang="en-GB" sz="2000" dirty="0"/>
          </a:p>
          <a:p>
            <a:endParaRPr lang="en-GB" sz="2000" dirty="0"/>
          </a:p>
        </p:txBody>
      </p:sp>
      <p:pic>
        <p:nvPicPr>
          <p:cNvPr id="5" name="Picture 4"/>
          <p:cNvPicPr>
            <a:picLocks noChangeAspect="1"/>
          </p:cNvPicPr>
          <p:nvPr/>
        </p:nvPicPr>
        <p:blipFill>
          <a:blip r:embed="rId3"/>
          <a:stretch>
            <a:fillRect/>
          </a:stretch>
        </p:blipFill>
        <p:spPr>
          <a:xfrm>
            <a:off x="6959952" y="0"/>
            <a:ext cx="2209962" cy="1800029"/>
          </a:xfrm>
          <a:prstGeom prst="rect">
            <a:avLst/>
          </a:prstGeom>
        </p:spPr>
      </p:pic>
    </p:spTree>
    <p:extLst>
      <p:ext uri="{BB962C8B-B14F-4D97-AF65-F5344CB8AC3E}">
        <p14:creationId xmlns:p14="http://schemas.microsoft.com/office/powerpoint/2010/main" val="10148872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332656"/>
            <a:ext cx="8136904" cy="7375545"/>
          </a:xfrm>
          <a:prstGeom prst="rect">
            <a:avLst/>
          </a:prstGeom>
        </p:spPr>
        <p:txBody>
          <a:bodyPr wrap="square">
            <a:spAutoFit/>
          </a:bodyPr>
          <a:lstStyle/>
          <a:p>
            <a:pPr marL="285750" lvl="1">
              <a:lnSpc>
                <a:spcPct val="120000"/>
              </a:lnSpc>
              <a:buFont typeface="Arial" panose="020B0604020202020204" pitchFamily="34" charset="0"/>
              <a:buChar char="•"/>
              <a:defRPr/>
            </a:pPr>
            <a:endParaRPr lang="en-GB" sz="2800" b="1" dirty="0">
              <a:latin typeface="+mn-lt"/>
            </a:endParaRPr>
          </a:p>
          <a:p>
            <a:pPr marL="285750" lvl="1">
              <a:lnSpc>
                <a:spcPct val="120000"/>
              </a:lnSpc>
              <a:buFont typeface="Arial" panose="020B0604020202020204" pitchFamily="34" charset="0"/>
              <a:buChar char="•"/>
              <a:defRPr/>
            </a:pPr>
            <a:endParaRPr lang="en-GB" sz="2800" b="1" dirty="0">
              <a:latin typeface="+mn-lt"/>
            </a:endParaRPr>
          </a:p>
          <a:p>
            <a:pPr marL="285750" lvl="1">
              <a:lnSpc>
                <a:spcPct val="120000"/>
              </a:lnSpc>
              <a:defRPr/>
            </a:pPr>
            <a:r>
              <a:rPr lang="en-GB" sz="2800" b="1" dirty="0">
                <a:solidFill>
                  <a:srgbClr val="0070C0"/>
                </a:solidFill>
                <a:latin typeface="+mn-lt"/>
              </a:rPr>
              <a:t>What are we working on next?</a:t>
            </a:r>
            <a:endParaRPr lang="en-GB" dirty="0">
              <a:latin typeface="+mn-lt"/>
            </a:endParaRPr>
          </a:p>
          <a:p>
            <a:pPr marL="914400" lvl="1" indent="-457200">
              <a:lnSpc>
                <a:spcPct val="120000"/>
              </a:lnSpc>
              <a:buFont typeface="Arial" panose="020B0604020202020204" pitchFamily="34" charset="0"/>
              <a:buChar char="•"/>
              <a:defRPr/>
            </a:pPr>
            <a:r>
              <a:rPr lang="en-GB" dirty="0">
                <a:latin typeface="+mn-lt"/>
              </a:rPr>
              <a:t>Continue to recruit Officials &amp; Volunteers</a:t>
            </a:r>
          </a:p>
          <a:p>
            <a:pPr marL="1371600" lvl="2" indent="-457200">
              <a:lnSpc>
                <a:spcPct val="120000"/>
              </a:lnSpc>
              <a:buFont typeface="Arial" panose="020B0604020202020204" pitchFamily="34" charset="0"/>
              <a:buChar char="•"/>
              <a:defRPr/>
            </a:pPr>
            <a:r>
              <a:rPr lang="en-GB" dirty="0">
                <a:latin typeface="+mn-lt"/>
              </a:rPr>
              <a:t>We always need more please!</a:t>
            </a:r>
          </a:p>
          <a:p>
            <a:pPr marL="1371600" lvl="2" indent="-457200">
              <a:lnSpc>
                <a:spcPct val="120000"/>
              </a:lnSpc>
              <a:buFont typeface="Arial" panose="020B0604020202020204" pitchFamily="34" charset="0"/>
              <a:buChar char="•"/>
              <a:defRPr/>
            </a:pPr>
            <a:r>
              <a:rPr lang="en-GB" dirty="0">
                <a:latin typeface="+mn-lt"/>
              </a:rPr>
              <a:t>New T-shirts for Team Managers and Officials! </a:t>
            </a:r>
          </a:p>
          <a:p>
            <a:pPr marL="914400" lvl="1" indent="-457200">
              <a:lnSpc>
                <a:spcPct val="120000"/>
              </a:lnSpc>
              <a:buFont typeface="Arial" panose="020B0604020202020204" pitchFamily="34" charset="0"/>
              <a:buChar char="•"/>
              <a:defRPr/>
            </a:pPr>
            <a:r>
              <a:rPr lang="en-GB" dirty="0">
                <a:latin typeface="+mn-lt"/>
              </a:rPr>
              <a:t>Continued evolution of structures</a:t>
            </a:r>
          </a:p>
          <a:p>
            <a:pPr marL="1371600" lvl="2" indent="-457200">
              <a:lnSpc>
                <a:spcPct val="120000"/>
              </a:lnSpc>
              <a:buFont typeface="Arial" panose="020B0604020202020204" pitchFamily="34" charset="0"/>
              <a:buChar char="•"/>
              <a:defRPr/>
            </a:pPr>
            <a:r>
              <a:rPr lang="en-GB" dirty="0">
                <a:latin typeface="+mn-lt"/>
              </a:rPr>
              <a:t>Benefit to the swimmers, building on success</a:t>
            </a:r>
          </a:p>
          <a:p>
            <a:pPr marL="914400" lvl="1" indent="-457200">
              <a:lnSpc>
                <a:spcPct val="120000"/>
              </a:lnSpc>
              <a:buFont typeface="Arial" panose="020B0604020202020204" pitchFamily="34" charset="0"/>
              <a:buChar char="•"/>
              <a:defRPr/>
            </a:pPr>
            <a:r>
              <a:rPr lang="en-GB" dirty="0">
                <a:latin typeface="+mn-lt"/>
              </a:rPr>
              <a:t>Rother League Entry</a:t>
            </a:r>
          </a:p>
          <a:p>
            <a:pPr marL="1371600" lvl="2" indent="-457200">
              <a:lnSpc>
                <a:spcPct val="120000"/>
              </a:lnSpc>
              <a:buFont typeface="Arial" panose="020B0604020202020204" pitchFamily="34" charset="0"/>
              <a:buChar char="•"/>
              <a:defRPr/>
            </a:pPr>
            <a:r>
              <a:rPr lang="en-GB" dirty="0">
                <a:latin typeface="+mn-lt"/>
              </a:rPr>
              <a:t>First time in many years – 2 teams</a:t>
            </a:r>
          </a:p>
          <a:p>
            <a:pPr marL="914400" lvl="1" indent="-457200">
              <a:lnSpc>
                <a:spcPct val="120000"/>
              </a:lnSpc>
              <a:buFont typeface="Arial" panose="020B0604020202020204" pitchFamily="34" charset="0"/>
              <a:buChar char="•"/>
              <a:defRPr/>
            </a:pPr>
            <a:r>
              <a:rPr lang="en-GB" dirty="0">
                <a:latin typeface="+mn-lt"/>
              </a:rPr>
              <a:t>Further Swim Camps</a:t>
            </a:r>
          </a:p>
          <a:p>
            <a:pPr marL="914400" lvl="1" indent="-457200">
              <a:lnSpc>
                <a:spcPct val="120000"/>
              </a:lnSpc>
              <a:buFont typeface="Arial" panose="020B0604020202020204" pitchFamily="34" charset="0"/>
              <a:buChar char="•"/>
              <a:defRPr/>
            </a:pPr>
            <a:endParaRPr lang="en-GB" dirty="0">
              <a:latin typeface="+mn-lt"/>
            </a:endParaRPr>
          </a:p>
          <a:p>
            <a:pPr marL="914400" lvl="1" indent="-457200">
              <a:lnSpc>
                <a:spcPct val="120000"/>
              </a:lnSpc>
              <a:buFont typeface="Arial" panose="020B0604020202020204" pitchFamily="34" charset="0"/>
              <a:buChar char="•"/>
              <a:defRPr/>
            </a:pPr>
            <a:endParaRPr lang="en-GB" dirty="0">
              <a:latin typeface="+mn-lt"/>
            </a:endParaRPr>
          </a:p>
          <a:p>
            <a:pPr marL="914400" lvl="1" indent="-457200">
              <a:lnSpc>
                <a:spcPct val="120000"/>
              </a:lnSpc>
              <a:buFont typeface="Arial" panose="020B0604020202020204" pitchFamily="34" charset="0"/>
              <a:buChar char="•"/>
              <a:defRPr/>
            </a:pPr>
            <a:endParaRPr lang="en-GB" dirty="0">
              <a:latin typeface="+mn-lt"/>
            </a:endParaRPr>
          </a:p>
          <a:p>
            <a:pPr marL="914400" lvl="1" indent="-457200">
              <a:lnSpc>
                <a:spcPct val="120000"/>
              </a:lnSpc>
              <a:buFont typeface="Arial" panose="020B0604020202020204" pitchFamily="34" charset="0"/>
              <a:buChar char="•"/>
              <a:defRPr/>
            </a:pPr>
            <a:endParaRPr lang="en-GB" dirty="0">
              <a:latin typeface="+mn-lt"/>
            </a:endParaRPr>
          </a:p>
          <a:p>
            <a:pPr marL="1371600" lvl="2" indent="-457200">
              <a:lnSpc>
                <a:spcPct val="120000"/>
              </a:lnSpc>
              <a:buFont typeface="Arial" panose="020B0604020202020204" pitchFamily="34" charset="0"/>
              <a:buChar char="•"/>
              <a:defRPr/>
            </a:pPr>
            <a:endParaRPr lang="en-GB" dirty="0">
              <a:latin typeface="+mn-lt"/>
            </a:endParaRPr>
          </a:p>
        </p:txBody>
      </p:sp>
      <p:pic>
        <p:nvPicPr>
          <p:cNvPr id="5" name="Picture 4"/>
          <p:cNvPicPr>
            <a:picLocks noChangeAspect="1"/>
          </p:cNvPicPr>
          <p:nvPr/>
        </p:nvPicPr>
        <p:blipFill>
          <a:blip r:embed="rId3"/>
          <a:stretch>
            <a:fillRect/>
          </a:stretch>
        </p:blipFill>
        <p:spPr>
          <a:xfrm>
            <a:off x="6499747" y="-7216"/>
            <a:ext cx="2209962" cy="1800029"/>
          </a:xfrm>
          <a:prstGeom prst="rect">
            <a:avLst/>
          </a:prstGeom>
        </p:spPr>
      </p:pic>
      <p:sp>
        <p:nvSpPr>
          <p:cNvPr id="6" name="Rectangle 5"/>
          <p:cNvSpPr/>
          <p:nvPr/>
        </p:nvSpPr>
        <p:spPr>
          <a:xfrm>
            <a:off x="434291" y="661965"/>
            <a:ext cx="6065456" cy="707886"/>
          </a:xfrm>
          <a:prstGeom prst="rect">
            <a:avLst/>
          </a:prstGeom>
        </p:spPr>
        <p:txBody>
          <a:bodyPr wrap="square">
            <a:spAutoFit/>
          </a:bodyPr>
          <a:lstStyle/>
          <a:p>
            <a:r>
              <a:rPr lang="en-GB" sz="4000" dirty="0">
                <a:solidFill>
                  <a:srgbClr val="0070C0"/>
                </a:solidFill>
                <a:latin typeface="+mj-lt"/>
              </a:rPr>
              <a:t>Chair Report</a:t>
            </a:r>
          </a:p>
        </p:txBody>
      </p:sp>
    </p:spTree>
    <p:extLst>
      <p:ext uri="{BB962C8B-B14F-4D97-AF65-F5344CB8AC3E}">
        <p14:creationId xmlns:p14="http://schemas.microsoft.com/office/powerpoint/2010/main" val="3705076196"/>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628800"/>
            <a:ext cx="7846640" cy="1442591"/>
          </a:xfrm>
        </p:spPr>
        <p:txBody>
          <a:bodyPr>
            <a:normAutofit/>
          </a:bodyPr>
          <a:lstStyle/>
          <a:p>
            <a:r>
              <a:rPr lang="en-GB" sz="5400" dirty="0">
                <a:solidFill>
                  <a:srgbClr val="0070C0"/>
                </a:solidFill>
              </a:rPr>
              <a:t>Coaching Reports</a:t>
            </a:r>
            <a:endParaRPr lang="en-GB" dirty="0">
              <a:solidFill>
                <a:srgbClr val="0070C0"/>
              </a:solidFill>
            </a:endParaRPr>
          </a:p>
        </p:txBody>
      </p:sp>
      <p:sp>
        <p:nvSpPr>
          <p:cNvPr id="3" name="Subtitle 2"/>
          <p:cNvSpPr>
            <a:spLocks noGrp="1"/>
          </p:cNvSpPr>
          <p:nvPr>
            <p:ph type="subTitle" idx="1"/>
          </p:nvPr>
        </p:nvSpPr>
        <p:spPr>
          <a:xfrm>
            <a:off x="1231466" y="3102148"/>
            <a:ext cx="6400800" cy="2639144"/>
          </a:xfrm>
        </p:spPr>
        <p:txBody>
          <a:bodyPr>
            <a:normAutofit/>
          </a:bodyPr>
          <a:lstStyle/>
          <a:p>
            <a:endParaRPr lang="en-GB" dirty="0"/>
          </a:p>
          <a:p>
            <a:endParaRPr lang="en-GB" dirty="0"/>
          </a:p>
        </p:txBody>
      </p:sp>
      <p:pic>
        <p:nvPicPr>
          <p:cNvPr id="5" name="Picture 4"/>
          <p:cNvPicPr>
            <a:picLocks noChangeAspect="1"/>
          </p:cNvPicPr>
          <p:nvPr/>
        </p:nvPicPr>
        <p:blipFill>
          <a:blip r:embed="rId3"/>
          <a:stretch>
            <a:fillRect/>
          </a:stretch>
        </p:blipFill>
        <p:spPr>
          <a:xfrm>
            <a:off x="6903986" y="-6406"/>
            <a:ext cx="2209962" cy="1800029"/>
          </a:xfrm>
          <a:prstGeom prst="rect">
            <a:avLst/>
          </a:prstGeom>
        </p:spPr>
      </p:pic>
    </p:spTree>
    <p:extLst>
      <p:ext uri="{BB962C8B-B14F-4D97-AF65-F5344CB8AC3E}">
        <p14:creationId xmlns:p14="http://schemas.microsoft.com/office/powerpoint/2010/main" val="8984650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6934038" y="34970"/>
            <a:ext cx="2209962" cy="1800029"/>
          </a:xfrm>
          <a:prstGeom prst="rect">
            <a:avLst/>
          </a:prstGeom>
        </p:spPr>
      </p:pic>
      <p:sp>
        <p:nvSpPr>
          <p:cNvPr id="8" name="Content Placeholder 2"/>
          <p:cNvSpPr>
            <a:spLocks noGrp="1"/>
          </p:cNvSpPr>
          <p:nvPr>
            <p:ph type="subTitle" idx="1"/>
          </p:nvPr>
        </p:nvSpPr>
        <p:spPr>
          <a:xfrm>
            <a:off x="565105" y="1393825"/>
            <a:ext cx="8320980" cy="5429205"/>
          </a:xfrm>
        </p:spPr>
        <p:txBody>
          <a:bodyPr rtlCol="0">
            <a:noAutofit/>
          </a:bodyPr>
          <a:lstStyle/>
          <a:p>
            <a:pPr marL="342900" lvl="0" indent="-342900" algn="l">
              <a:lnSpc>
                <a:spcPct val="107000"/>
              </a:lnSpc>
              <a:buFont typeface="Symbol" panose="05050102010706020507" pitchFamily="18" charset="2"/>
              <a:buChar char=""/>
            </a:pPr>
            <a:r>
              <a:rPr lang="en-GB" sz="18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Junior Volunteers: Continue to be a great success throughout Skills Academy &amp; Development Squads</a:t>
            </a:r>
          </a:p>
          <a:p>
            <a:pPr marL="342900" lvl="0" indent="-342900" algn="l">
              <a:lnSpc>
                <a:spcPct val="107000"/>
              </a:lnSpc>
              <a:buFont typeface="Symbol" panose="05050102010706020507" pitchFamily="18" charset="2"/>
              <a:buChar char=""/>
            </a:pPr>
            <a:r>
              <a:rPr lang="en-GB" sz="1850" dirty="0">
                <a:solidFill>
                  <a:schemeClr val="tx1"/>
                </a:solidFill>
                <a:latin typeface="Calibri" panose="020F0502020204030204" pitchFamily="34" charset="0"/>
                <a:ea typeface="Calibri" panose="020F0502020204030204" pitchFamily="34" charset="0"/>
                <a:cs typeface="Times New Roman" panose="02020603050405020304" pitchFamily="18" charset="0"/>
              </a:rPr>
              <a:t>Squad restructure </a:t>
            </a:r>
          </a:p>
          <a:p>
            <a:pPr marL="800100" lvl="1" indent="-342900" algn="l">
              <a:lnSpc>
                <a:spcPct val="107000"/>
              </a:lnSpc>
              <a:buFont typeface="Symbol" panose="05050102010706020507" pitchFamily="18" charset="2"/>
              <a:buChar char=""/>
            </a:pPr>
            <a:r>
              <a:rPr lang="en-GB" sz="1850" dirty="0">
                <a:solidFill>
                  <a:schemeClr val="tx1"/>
                </a:solidFill>
                <a:latin typeface="Calibri" panose="020F0502020204030204" pitchFamily="34" charset="0"/>
                <a:cs typeface="Times New Roman" panose="02020603050405020304" pitchFamily="18" charset="0"/>
              </a:rPr>
              <a:t>Evolution of Performance Development into Junior Performance</a:t>
            </a:r>
          </a:p>
          <a:p>
            <a:pPr marL="800100" lvl="1" indent="-342900" algn="l">
              <a:lnSpc>
                <a:spcPct val="107000"/>
              </a:lnSpc>
              <a:buFont typeface="Symbol" panose="05050102010706020507" pitchFamily="18" charset="2"/>
              <a:buChar char=""/>
            </a:pPr>
            <a:r>
              <a:rPr lang="en-GB" sz="1850" dirty="0">
                <a:solidFill>
                  <a:schemeClr val="tx1"/>
                </a:solidFill>
                <a:latin typeface="Calibri" panose="020F0502020204030204" pitchFamily="34" charset="0"/>
                <a:cs typeface="Times New Roman" panose="02020603050405020304" pitchFamily="18" charset="0"/>
              </a:rPr>
              <a:t>Introduction of new squad into County pathway - Junior County</a:t>
            </a:r>
          </a:p>
          <a:p>
            <a:pPr marL="800100" lvl="1" indent="-342900" algn="l">
              <a:lnSpc>
                <a:spcPct val="107000"/>
              </a:lnSpc>
              <a:buFont typeface="Symbol" panose="05050102010706020507" pitchFamily="18" charset="2"/>
              <a:buChar char=""/>
            </a:pPr>
            <a:r>
              <a:rPr lang="en-GB" sz="1850" dirty="0">
                <a:solidFill>
                  <a:schemeClr val="tx1"/>
                </a:solidFill>
                <a:latin typeface="Calibri" panose="020F0502020204030204" pitchFamily="34" charset="0"/>
                <a:cs typeface="Times New Roman" panose="02020603050405020304" pitchFamily="18" charset="0"/>
              </a:rPr>
              <a:t>Introduction of new squad into Fitness pathway -  Junior Club (formally Kim Chapmans Swim School lengths squad)</a:t>
            </a:r>
          </a:p>
          <a:p>
            <a:pPr marL="342900" lvl="0" indent="-342900" algn="l">
              <a:lnSpc>
                <a:spcPct val="107000"/>
              </a:lnSpc>
              <a:buFont typeface="Symbol" panose="05050102010706020507" pitchFamily="18" charset="2"/>
              <a:buChar char=""/>
            </a:pPr>
            <a:r>
              <a:rPr lang="en-GB" sz="18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Fantastic Coaches – continue to be a great fit at all levels, swimmers coached by enthusiastic  swimmers</a:t>
            </a:r>
          </a:p>
          <a:p>
            <a:pPr marL="800100" lvl="1" indent="-342900" algn="l">
              <a:lnSpc>
                <a:spcPct val="107000"/>
              </a:lnSpc>
              <a:buFont typeface="Symbol" panose="05050102010706020507" pitchFamily="18" charset="2"/>
              <a:buChar char=""/>
            </a:pPr>
            <a:r>
              <a:rPr lang="en-GB" sz="1450" dirty="0">
                <a:solidFill>
                  <a:schemeClr val="tx1"/>
                </a:solidFill>
                <a:latin typeface="Calibri" panose="020F0502020204030204" pitchFamily="34" charset="0"/>
                <a:ea typeface="Calibri" panose="020F0502020204030204" pitchFamily="34" charset="0"/>
                <a:cs typeface="Times New Roman" panose="02020603050405020304" pitchFamily="18" charset="0"/>
              </a:rPr>
              <a:t>New Coaches </a:t>
            </a:r>
          </a:p>
          <a:p>
            <a:pPr marL="1257300" lvl="2" indent="-342900" algn="l">
              <a:lnSpc>
                <a:spcPct val="107000"/>
              </a:lnSpc>
              <a:buFont typeface="Symbol" panose="05050102010706020507" pitchFamily="18" charset="2"/>
              <a:buChar char=""/>
            </a:pPr>
            <a:r>
              <a:rPr lang="en-GB" sz="1400" dirty="0">
                <a:solidFill>
                  <a:schemeClr val="tx1"/>
                </a:solidFill>
                <a:latin typeface="Calibri" panose="020F0502020204030204" pitchFamily="34" charset="0"/>
                <a:ea typeface="Calibri" panose="020F0502020204030204" pitchFamily="34" charset="0"/>
                <a:cs typeface="Times New Roman" panose="02020603050405020304" pitchFamily="18" charset="0"/>
              </a:rPr>
              <a:t>Andy Wright – Age Group Competitive</a:t>
            </a:r>
          </a:p>
          <a:p>
            <a:pPr marL="1257300" lvl="2" indent="-342900" algn="l">
              <a:lnSpc>
                <a:spcPct val="107000"/>
              </a:lnSpc>
              <a:buFont typeface="Symbol" panose="05050102010706020507" pitchFamily="18" charset="2"/>
              <a:buChar char=""/>
            </a:pPr>
            <a:r>
              <a:rPr lang="en-GB"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Amy Seymour – Senior Competitive</a:t>
            </a:r>
          </a:p>
          <a:p>
            <a:pPr marL="285750" indent="-285750" algn="l">
              <a:lnSpc>
                <a:spcPct val="107000"/>
              </a:lnSpc>
              <a:spcAft>
                <a:spcPts val="800"/>
              </a:spcAft>
              <a:buFont typeface="Courier New" panose="02070309020205020404" pitchFamily="49" charset="0"/>
              <a:buChar char="o"/>
            </a:pPr>
            <a:r>
              <a:rPr lang="en-GB" sz="1850" dirty="0">
                <a:solidFill>
                  <a:schemeClr val="tx1"/>
                </a:solidFill>
                <a:latin typeface="Calibri" panose="020F0502020204030204" pitchFamily="34" charset="0"/>
                <a:ea typeface="Calibri" panose="020F0502020204030204" pitchFamily="34" charset="0"/>
                <a:cs typeface="Times New Roman" panose="02020603050405020304" pitchFamily="18" charset="0"/>
              </a:rPr>
              <a:t>New Bluefins Swim kit continues to grow –we look amazing at meets!</a:t>
            </a:r>
          </a:p>
          <a:p>
            <a:pPr marL="742950" lvl="1" indent="-285750" algn="l">
              <a:lnSpc>
                <a:spcPct val="107000"/>
              </a:lnSpc>
              <a:spcAft>
                <a:spcPts val="800"/>
              </a:spcAft>
              <a:buFont typeface="Courier New" panose="02070309020205020404" pitchFamily="49" charset="0"/>
              <a:buChar char="o"/>
            </a:pPr>
            <a:r>
              <a:rPr lang="en-GB" sz="1450" dirty="0">
                <a:solidFill>
                  <a:schemeClr val="tx1"/>
                </a:solidFill>
                <a:latin typeface="Calibri" panose="020F0502020204030204" pitchFamily="34" charset="0"/>
                <a:ea typeface="Calibri" panose="020F0502020204030204" pitchFamily="34" charset="0"/>
                <a:cs typeface="Times New Roman" panose="02020603050405020304" pitchFamily="18" charset="0"/>
              </a:rPr>
              <a:t>Qualifier Hats given to all swimmers who competed at Counties &amp; Regionals in 2022</a:t>
            </a:r>
          </a:p>
          <a:p>
            <a:pPr marL="742950" lvl="1" indent="-285750" algn="l">
              <a:lnSpc>
                <a:spcPct val="107000"/>
              </a:lnSpc>
              <a:spcAft>
                <a:spcPts val="800"/>
              </a:spcAft>
              <a:buFont typeface="Courier New" panose="02070309020205020404" pitchFamily="49" charset="0"/>
              <a:buChar char="o"/>
            </a:pPr>
            <a:r>
              <a:rPr lang="en-GB" sz="1450" dirty="0">
                <a:solidFill>
                  <a:schemeClr val="tx1"/>
                </a:solidFill>
                <a:latin typeface="Calibri" panose="020F0502020204030204" pitchFamily="34" charset="0"/>
                <a:ea typeface="Calibri" panose="020F0502020204030204" pitchFamily="34" charset="0"/>
                <a:cs typeface="Times New Roman" panose="02020603050405020304" pitchFamily="18" charset="0"/>
              </a:rPr>
              <a:t>Club Record Hats – Huge Success – over 30 records broken </a:t>
            </a:r>
            <a:endParaRPr lang="en-GB" sz="1450" dirty="0">
              <a:solidFill>
                <a:schemeClr val="tx1"/>
              </a:solidFill>
              <a:latin typeface="Calibri" panose="020F0502020204030204" pitchFamily="34" charset="0"/>
              <a:cs typeface="Times New Roman" panose="02020603050405020304" pitchFamily="18" charset="0"/>
            </a:endParaRPr>
          </a:p>
          <a:p>
            <a:pPr marL="742950" lvl="1" indent="-285750" algn="l">
              <a:lnSpc>
                <a:spcPct val="107000"/>
              </a:lnSpc>
              <a:spcAft>
                <a:spcPts val="800"/>
              </a:spcAft>
              <a:buFont typeface="Courier New" panose="02070309020205020404" pitchFamily="49" charset="0"/>
              <a:buChar char="o"/>
            </a:pPr>
            <a:r>
              <a:rPr lang="en-GB" sz="1450" dirty="0">
                <a:solidFill>
                  <a:schemeClr val="tx1"/>
                </a:solidFill>
                <a:latin typeface="Calibri" panose="020F0502020204030204" pitchFamily="34" charset="0"/>
                <a:cs typeface="Times New Roman" panose="02020603050405020304" pitchFamily="18" charset="0"/>
              </a:rPr>
              <a:t>Launch of new Top Athlete ‘Gold Hat’ – sponsored by R&amp;R</a:t>
            </a:r>
          </a:p>
        </p:txBody>
      </p:sp>
      <p:sp>
        <p:nvSpPr>
          <p:cNvPr id="10" name="Title 1">
            <a:extLst>
              <a:ext uri="{FF2B5EF4-FFF2-40B4-BE49-F238E27FC236}">
                <a16:creationId xmlns:a16="http://schemas.microsoft.com/office/drawing/2014/main" id="{B438DF21-A44D-4AD7-9802-ED60B51C5562}"/>
              </a:ext>
            </a:extLst>
          </p:cNvPr>
          <p:cNvSpPr txBox="1">
            <a:spLocks/>
          </p:cNvSpPr>
          <p:nvPr/>
        </p:nvSpPr>
        <p:spPr>
          <a:xfrm>
            <a:off x="224136" y="381000"/>
            <a:ext cx="6938664" cy="10128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pPr>
            <a:endParaRPr lang="en-GB" altLang="en-US" dirty="0"/>
          </a:p>
        </p:txBody>
      </p:sp>
      <p:sp>
        <p:nvSpPr>
          <p:cNvPr id="16" name="Title 1">
            <a:extLst>
              <a:ext uri="{FF2B5EF4-FFF2-40B4-BE49-F238E27FC236}">
                <a16:creationId xmlns:a16="http://schemas.microsoft.com/office/drawing/2014/main" id="{3A5E3CA2-333F-42F5-A01C-B017C237FE6D}"/>
              </a:ext>
            </a:extLst>
          </p:cNvPr>
          <p:cNvSpPr>
            <a:spLocks noGrp="1"/>
          </p:cNvSpPr>
          <p:nvPr>
            <p:ph type="ctrTitle"/>
          </p:nvPr>
        </p:nvSpPr>
        <p:spPr>
          <a:xfrm>
            <a:off x="376536" y="533400"/>
            <a:ext cx="6938664" cy="1012825"/>
          </a:xfrm>
        </p:spPr>
        <p:txBody>
          <a:bodyPr/>
          <a:lstStyle/>
          <a:p>
            <a:pPr algn="l" eaLnBrk="1" hangingPunct="1"/>
            <a:r>
              <a:rPr lang="en-GB" altLang="en-US" dirty="0">
                <a:solidFill>
                  <a:srgbClr val="0070C0"/>
                </a:solidFill>
              </a:rPr>
              <a:t>Swimming Overview</a:t>
            </a:r>
          </a:p>
        </p:txBody>
      </p:sp>
    </p:spTree>
    <p:extLst>
      <p:ext uri="{BB962C8B-B14F-4D97-AF65-F5344CB8AC3E}">
        <p14:creationId xmlns:p14="http://schemas.microsoft.com/office/powerpoint/2010/main" val="4164879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6934038" y="34970"/>
            <a:ext cx="2209962" cy="1800029"/>
          </a:xfrm>
          <a:prstGeom prst="rect">
            <a:avLst/>
          </a:prstGeom>
        </p:spPr>
      </p:pic>
      <p:sp>
        <p:nvSpPr>
          <p:cNvPr id="8" name="Content Placeholder 2"/>
          <p:cNvSpPr>
            <a:spLocks noGrp="1"/>
          </p:cNvSpPr>
          <p:nvPr>
            <p:ph type="subTitle" idx="1"/>
          </p:nvPr>
        </p:nvSpPr>
        <p:spPr>
          <a:xfrm>
            <a:off x="615073" y="1428795"/>
            <a:ext cx="8320980" cy="5429205"/>
          </a:xfrm>
        </p:spPr>
        <p:txBody>
          <a:bodyPr rtlCol="0">
            <a:noAutofit/>
          </a:bodyPr>
          <a:lstStyle/>
          <a:p>
            <a:pPr marL="342900" lvl="0" indent="-342900" algn="l">
              <a:lnSpc>
                <a:spcPct val="107000"/>
              </a:lnSpc>
              <a:buFont typeface="Symbol" panose="05050102010706020507" pitchFamily="18" charset="2"/>
              <a:buChar char=""/>
            </a:pPr>
            <a:r>
              <a:rPr lang="en-GB" sz="1450" dirty="0">
                <a:solidFill>
                  <a:schemeClr val="tx1"/>
                </a:solidFill>
                <a:latin typeface="Calibri" panose="020F0502020204030204" pitchFamily="34" charset="0"/>
                <a:cs typeface="Times New Roman" panose="02020603050405020304" pitchFamily="18" charset="0"/>
              </a:rPr>
              <a:t>September 2020 –2022</a:t>
            </a:r>
          </a:p>
        </p:txBody>
      </p:sp>
      <p:sp>
        <p:nvSpPr>
          <p:cNvPr id="10" name="Title 1">
            <a:extLst>
              <a:ext uri="{FF2B5EF4-FFF2-40B4-BE49-F238E27FC236}">
                <a16:creationId xmlns:a16="http://schemas.microsoft.com/office/drawing/2014/main" id="{B438DF21-A44D-4AD7-9802-ED60B51C5562}"/>
              </a:ext>
            </a:extLst>
          </p:cNvPr>
          <p:cNvSpPr txBox="1">
            <a:spLocks/>
          </p:cNvSpPr>
          <p:nvPr/>
        </p:nvSpPr>
        <p:spPr>
          <a:xfrm>
            <a:off x="224136" y="381000"/>
            <a:ext cx="6938664" cy="10128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pPr>
            <a:endParaRPr lang="en-GB" altLang="en-US" dirty="0"/>
          </a:p>
        </p:txBody>
      </p:sp>
      <p:sp>
        <p:nvSpPr>
          <p:cNvPr id="16" name="Title 1">
            <a:extLst>
              <a:ext uri="{FF2B5EF4-FFF2-40B4-BE49-F238E27FC236}">
                <a16:creationId xmlns:a16="http://schemas.microsoft.com/office/drawing/2014/main" id="{3A5E3CA2-333F-42F5-A01C-B017C237FE6D}"/>
              </a:ext>
            </a:extLst>
          </p:cNvPr>
          <p:cNvSpPr>
            <a:spLocks noGrp="1"/>
          </p:cNvSpPr>
          <p:nvPr>
            <p:ph type="ctrTitle"/>
          </p:nvPr>
        </p:nvSpPr>
        <p:spPr>
          <a:xfrm>
            <a:off x="376536" y="533400"/>
            <a:ext cx="6938664" cy="1012825"/>
          </a:xfrm>
        </p:spPr>
        <p:txBody>
          <a:bodyPr>
            <a:normAutofit/>
          </a:bodyPr>
          <a:lstStyle/>
          <a:p>
            <a:pPr algn="l" eaLnBrk="1" hangingPunct="1"/>
            <a:r>
              <a:rPr lang="en-GB" altLang="en-US" dirty="0">
                <a:solidFill>
                  <a:srgbClr val="0070C0"/>
                </a:solidFill>
              </a:rPr>
              <a:t>Swimming - Membership</a:t>
            </a:r>
          </a:p>
        </p:txBody>
      </p:sp>
      <p:graphicFrame>
        <p:nvGraphicFramePr>
          <p:cNvPr id="3" name="Chart 2">
            <a:extLst>
              <a:ext uri="{FF2B5EF4-FFF2-40B4-BE49-F238E27FC236}">
                <a16:creationId xmlns:a16="http://schemas.microsoft.com/office/drawing/2014/main" id="{21B6EA98-3CD0-8B81-23F6-E19DF2A45B89}"/>
              </a:ext>
            </a:extLst>
          </p:cNvPr>
          <p:cNvGraphicFramePr>
            <a:graphicFrameLocks/>
          </p:cNvGraphicFramePr>
          <p:nvPr>
            <p:extLst>
              <p:ext uri="{D42A27DB-BD31-4B8C-83A1-F6EECF244321}">
                <p14:modId xmlns:p14="http://schemas.microsoft.com/office/powerpoint/2010/main" val="1531682606"/>
              </p:ext>
            </p:extLst>
          </p:nvPr>
        </p:nvGraphicFramePr>
        <p:xfrm>
          <a:off x="755575" y="1987398"/>
          <a:ext cx="7773351" cy="4337201"/>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B7EA07A2-51FA-F554-7FD8-A82222826DC6}"/>
              </a:ext>
            </a:extLst>
          </p:cNvPr>
          <p:cNvSpPr txBox="1"/>
          <p:nvPr/>
        </p:nvSpPr>
        <p:spPr>
          <a:xfrm>
            <a:off x="836498" y="6324599"/>
            <a:ext cx="4774512" cy="369332"/>
          </a:xfrm>
          <a:prstGeom prst="rect">
            <a:avLst/>
          </a:prstGeom>
          <a:noFill/>
        </p:spPr>
        <p:txBody>
          <a:bodyPr wrap="none" rtlCol="0">
            <a:spAutoFit/>
          </a:bodyPr>
          <a:lstStyle/>
          <a:p>
            <a:r>
              <a:rPr lang="en-GB" sz="1800" dirty="0">
                <a:latin typeface="+mj-lt"/>
              </a:rPr>
              <a:t>55% Increase in overall ‘Swimming’ membership </a:t>
            </a:r>
          </a:p>
        </p:txBody>
      </p:sp>
    </p:spTree>
    <p:extLst>
      <p:ext uri="{BB962C8B-B14F-4D97-AF65-F5344CB8AC3E}">
        <p14:creationId xmlns:p14="http://schemas.microsoft.com/office/powerpoint/2010/main" val="5186919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itle 1"/>
          <p:cNvSpPr>
            <a:spLocks noGrp="1"/>
          </p:cNvSpPr>
          <p:nvPr>
            <p:ph type="ctrTitle"/>
          </p:nvPr>
        </p:nvSpPr>
        <p:spPr>
          <a:xfrm>
            <a:off x="251520" y="381000"/>
            <a:ext cx="6888088" cy="1012825"/>
          </a:xfrm>
        </p:spPr>
        <p:txBody>
          <a:bodyPr/>
          <a:lstStyle/>
          <a:p>
            <a:pPr algn="l" eaLnBrk="1" hangingPunct="1"/>
            <a:r>
              <a:rPr lang="en-GB" altLang="en-US" dirty="0">
                <a:solidFill>
                  <a:srgbClr val="0070C0"/>
                </a:solidFill>
              </a:rPr>
              <a:t>Swimming - Results</a:t>
            </a:r>
          </a:p>
        </p:txBody>
      </p:sp>
      <p:pic>
        <p:nvPicPr>
          <p:cNvPr id="4" name="Picture 3"/>
          <p:cNvPicPr>
            <a:picLocks noChangeAspect="1"/>
          </p:cNvPicPr>
          <p:nvPr/>
        </p:nvPicPr>
        <p:blipFill>
          <a:blip r:embed="rId3"/>
          <a:stretch>
            <a:fillRect/>
          </a:stretch>
        </p:blipFill>
        <p:spPr>
          <a:xfrm>
            <a:off x="6934038" y="34970"/>
            <a:ext cx="2209962" cy="1800029"/>
          </a:xfrm>
          <a:prstGeom prst="rect">
            <a:avLst/>
          </a:prstGeom>
        </p:spPr>
      </p:pic>
      <p:sp>
        <p:nvSpPr>
          <p:cNvPr id="8" name="Content Placeholder 2"/>
          <p:cNvSpPr>
            <a:spLocks noGrp="1"/>
          </p:cNvSpPr>
          <p:nvPr>
            <p:ph type="subTitle" idx="1"/>
          </p:nvPr>
        </p:nvSpPr>
        <p:spPr>
          <a:xfrm>
            <a:off x="539750" y="1393825"/>
            <a:ext cx="8001000" cy="5347543"/>
          </a:xfrm>
        </p:spPr>
        <p:txBody>
          <a:bodyPr rtlCol="0">
            <a:noAutofit/>
          </a:bodyPr>
          <a:lstStyle/>
          <a:p>
            <a:pPr marL="342900" indent="-342900" algn="l">
              <a:spcBef>
                <a:spcPts val="0"/>
              </a:spcBef>
              <a:buFont typeface="Arial" panose="020B0604020202020204" pitchFamily="34" charset="0"/>
              <a:buChar char="•"/>
              <a:defRPr/>
            </a:pPr>
            <a:r>
              <a:rPr lang="en-GB" sz="2000" b="1" dirty="0">
                <a:solidFill>
                  <a:schemeClr val="tx1"/>
                </a:solidFill>
              </a:rPr>
              <a:t>Arena League 2022</a:t>
            </a:r>
          </a:p>
          <a:p>
            <a:pPr marL="800100" lvl="1" indent="-342900" algn="l">
              <a:spcBef>
                <a:spcPts val="0"/>
              </a:spcBef>
              <a:buFont typeface="Arial" panose="020B0604020202020204" pitchFamily="34" charset="0"/>
              <a:buChar char="•"/>
              <a:defRPr/>
            </a:pPr>
            <a:r>
              <a:rPr lang="en-GB" sz="2000" dirty="0">
                <a:solidFill>
                  <a:schemeClr val="tx1"/>
                </a:solidFill>
              </a:rPr>
              <a:t>We won first 2 rounds finishing 3</a:t>
            </a:r>
            <a:r>
              <a:rPr lang="en-GB" sz="2000" baseline="30000" dirty="0">
                <a:solidFill>
                  <a:schemeClr val="tx1"/>
                </a:solidFill>
              </a:rPr>
              <a:t>rd</a:t>
            </a:r>
            <a:r>
              <a:rPr lang="en-GB" sz="2000" dirty="0">
                <a:solidFill>
                  <a:schemeClr val="tx1"/>
                </a:solidFill>
              </a:rPr>
              <a:t> overall and narrowly missing promotion to Premier League</a:t>
            </a:r>
          </a:p>
          <a:p>
            <a:pPr marL="342900" indent="-342900" algn="l">
              <a:spcBef>
                <a:spcPts val="0"/>
              </a:spcBef>
              <a:buFont typeface="Arial" panose="020B0604020202020204" pitchFamily="34" charset="0"/>
              <a:buChar char="•"/>
              <a:defRPr/>
            </a:pPr>
            <a:r>
              <a:rPr lang="en-GB" sz="2000" b="1" dirty="0">
                <a:solidFill>
                  <a:schemeClr val="tx1"/>
                </a:solidFill>
              </a:rPr>
              <a:t>Counties 2023</a:t>
            </a:r>
            <a:r>
              <a:rPr lang="en-GB" sz="2000" dirty="0">
                <a:solidFill>
                  <a:schemeClr val="tx1"/>
                </a:solidFill>
              </a:rPr>
              <a:t>:</a:t>
            </a:r>
          </a:p>
          <a:p>
            <a:pPr marL="742950" lvl="1" indent="-285750" algn="l">
              <a:spcBef>
                <a:spcPts val="0"/>
              </a:spcBef>
              <a:buFont typeface="Arial" panose="020B0604020202020204" pitchFamily="34" charset="0"/>
              <a:buChar char="•"/>
              <a:defRPr/>
            </a:pPr>
            <a:r>
              <a:rPr lang="en-GB" sz="2000" dirty="0">
                <a:solidFill>
                  <a:schemeClr val="tx1"/>
                </a:solidFill>
              </a:rPr>
              <a:t>82 (52) swimmers who qualified for Counties,</a:t>
            </a:r>
          </a:p>
          <a:p>
            <a:pPr marL="742950" lvl="1" indent="-285750" algn="l">
              <a:spcBef>
                <a:spcPts val="0"/>
              </a:spcBef>
              <a:buFont typeface="Arial" panose="020B0604020202020204" pitchFamily="34" charset="0"/>
              <a:buChar char="•"/>
              <a:defRPr/>
            </a:pPr>
            <a:r>
              <a:rPr lang="en-GB" sz="2000" dirty="0">
                <a:solidFill>
                  <a:schemeClr val="tx1"/>
                </a:solidFill>
              </a:rPr>
              <a:t>52 (33) swimmers in 269 Finals</a:t>
            </a:r>
          </a:p>
          <a:p>
            <a:pPr marL="742950" lvl="1" indent="-285750" algn="l">
              <a:spcBef>
                <a:spcPts val="0"/>
              </a:spcBef>
              <a:buFont typeface="Arial" panose="020B0604020202020204" pitchFamily="34" charset="0"/>
              <a:buChar char="•"/>
              <a:defRPr/>
            </a:pPr>
            <a:r>
              <a:rPr lang="en-GB" sz="2000" dirty="0">
                <a:solidFill>
                  <a:schemeClr val="tx1"/>
                </a:solidFill>
              </a:rPr>
              <a:t>19 (15) Swimmers reaching podium </a:t>
            </a:r>
          </a:p>
          <a:p>
            <a:pPr marL="742950" lvl="1" indent="-285750" algn="l">
              <a:spcBef>
                <a:spcPts val="0"/>
              </a:spcBef>
              <a:buFont typeface="Arial" panose="020B0604020202020204" pitchFamily="34" charset="0"/>
              <a:buChar char="•"/>
              <a:defRPr/>
            </a:pPr>
            <a:r>
              <a:rPr lang="en-GB" sz="2000" dirty="0">
                <a:solidFill>
                  <a:schemeClr val="tx1"/>
                </a:solidFill>
              </a:rPr>
              <a:t>15 (8) gold</a:t>
            </a:r>
          </a:p>
          <a:p>
            <a:pPr marL="742950" lvl="1" indent="-285750" algn="l">
              <a:spcBef>
                <a:spcPts val="0"/>
              </a:spcBef>
              <a:buFont typeface="Arial" panose="020B0604020202020204" pitchFamily="34" charset="0"/>
              <a:buChar char="•"/>
              <a:defRPr/>
            </a:pPr>
            <a:r>
              <a:rPr lang="en-GB" sz="2000" dirty="0">
                <a:solidFill>
                  <a:schemeClr val="tx1"/>
                </a:solidFill>
              </a:rPr>
              <a:t>30 (14) silver</a:t>
            </a:r>
          </a:p>
          <a:p>
            <a:pPr marL="742950" lvl="1" indent="-285750" algn="l">
              <a:spcBef>
                <a:spcPts val="0"/>
              </a:spcBef>
              <a:buFont typeface="Arial" panose="020B0604020202020204" pitchFamily="34" charset="0"/>
              <a:buChar char="•"/>
              <a:defRPr/>
            </a:pPr>
            <a:r>
              <a:rPr lang="en-GB" sz="2000" dirty="0">
                <a:solidFill>
                  <a:schemeClr val="tx1"/>
                </a:solidFill>
              </a:rPr>
              <a:t>45 (19) bronze</a:t>
            </a:r>
          </a:p>
          <a:p>
            <a:pPr marL="285750" indent="-285750" algn="l">
              <a:spcBef>
                <a:spcPts val="0"/>
              </a:spcBef>
              <a:buFont typeface="Arial" panose="020B0604020202020204" pitchFamily="34" charset="0"/>
              <a:buChar char="•"/>
              <a:defRPr/>
            </a:pPr>
            <a:r>
              <a:rPr lang="en-GB" sz="2000" b="1" dirty="0">
                <a:solidFill>
                  <a:schemeClr val="tx1"/>
                </a:solidFill>
              </a:rPr>
              <a:t>Regionals 2022</a:t>
            </a:r>
          </a:p>
          <a:p>
            <a:pPr marL="742950" lvl="1" indent="-285750" algn="l">
              <a:spcBef>
                <a:spcPts val="0"/>
              </a:spcBef>
              <a:buFont typeface="Arial" panose="020B0604020202020204" pitchFamily="34" charset="0"/>
              <a:buChar char="•"/>
              <a:defRPr/>
            </a:pPr>
            <a:r>
              <a:rPr lang="en-GB" sz="2000" dirty="0">
                <a:solidFill>
                  <a:schemeClr val="tx1"/>
                </a:solidFill>
              </a:rPr>
              <a:t>1 Regional Champion</a:t>
            </a:r>
          </a:p>
          <a:p>
            <a:pPr marL="742950" lvl="1" indent="-285750" algn="l">
              <a:spcBef>
                <a:spcPts val="0"/>
              </a:spcBef>
              <a:buFont typeface="Arial" panose="020B0604020202020204" pitchFamily="34" charset="0"/>
              <a:buChar char="•"/>
              <a:defRPr/>
            </a:pPr>
            <a:r>
              <a:rPr lang="en-GB" sz="2000" dirty="0">
                <a:solidFill>
                  <a:schemeClr val="tx1"/>
                </a:solidFill>
              </a:rPr>
              <a:t>1 Silver</a:t>
            </a:r>
          </a:p>
          <a:p>
            <a:pPr marL="742950" lvl="1" indent="-285750" algn="l">
              <a:spcBef>
                <a:spcPts val="0"/>
              </a:spcBef>
              <a:buFont typeface="Arial" panose="020B0604020202020204" pitchFamily="34" charset="0"/>
              <a:buChar char="•"/>
              <a:defRPr/>
            </a:pPr>
            <a:r>
              <a:rPr lang="en-GB" sz="2000" dirty="0">
                <a:solidFill>
                  <a:schemeClr val="tx1"/>
                </a:solidFill>
              </a:rPr>
              <a:t>2 Bronze</a:t>
            </a:r>
          </a:p>
          <a:p>
            <a:pPr marL="742950" lvl="1" indent="-285750" algn="l">
              <a:spcBef>
                <a:spcPts val="0"/>
              </a:spcBef>
              <a:buFont typeface="Arial" panose="020B0604020202020204" pitchFamily="34" charset="0"/>
              <a:buChar char="•"/>
              <a:defRPr/>
            </a:pPr>
            <a:r>
              <a:rPr lang="en-GB" sz="2000" dirty="0">
                <a:solidFill>
                  <a:schemeClr val="tx1"/>
                </a:solidFill>
              </a:rPr>
              <a:t>12 Top 8 Finalists</a:t>
            </a:r>
          </a:p>
        </p:txBody>
      </p:sp>
    </p:spTree>
    <p:extLst>
      <p:ext uri="{BB962C8B-B14F-4D97-AF65-F5344CB8AC3E}">
        <p14:creationId xmlns:p14="http://schemas.microsoft.com/office/powerpoint/2010/main" val="3766778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3528" y="321299"/>
            <a:ext cx="8386181" cy="1143000"/>
          </a:xfrm>
        </p:spPr>
        <p:txBody>
          <a:bodyPr/>
          <a:lstStyle/>
          <a:p>
            <a:pPr algn="l" eaLnBrk="1" hangingPunct="1">
              <a:defRPr/>
            </a:pPr>
            <a:r>
              <a:rPr lang="en-GB" dirty="0">
                <a:solidFill>
                  <a:srgbClr val="0070C0"/>
                </a:solidFill>
              </a:rPr>
              <a:t>Agenda</a:t>
            </a:r>
          </a:p>
        </p:txBody>
      </p:sp>
      <p:sp>
        <p:nvSpPr>
          <p:cNvPr id="10243" name="Content Placeholder 2"/>
          <p:cNvSpPr>
            <a:spLocks noGrp="1"/>
          </p:cNvSpPr>
          <p:nvPr>
            <p:ph sz="half" idx="1"/>
          </p:nvPr>
        </p:nvSpPr>
        <p:spPr>
          <a:xfrm>
            <a:off x="498865" y="1428312"/>
            <a:ext cx="7672387" cy="5313056"/>
          </a:xfrm>
        </p:spPr>
        <p:txBody>
          <a:bodyPr>
            <a:noAutofit/>
          </a:bodyPr>
          <a:lstStyle/>
          <a:p>
            <a:pPr eaLnBrk="1" hangingPunct="1">
              <a:defRPr/>
            </a:pPr>
            <a:r>
              <a:rPr lang="en-GB" sz="2600" dirty="0">
                <a:latin typeface="+mj-lt"/>
              </a:rPr>
              <a:t>Apologies for Absence</a:t>
            </a:r>
          </a:p>
          <a:p>
            <a:pPr eaLnBrk="1" hangingPunct="1">
              <a:defRPr/>
            </a:pPr>
            <a:r>
              <a:rPr lang="en-GB" sz="2600" dirty="0">
                <a:latin typeface="+mj-lt"/>
              </a:rPr>
              <a:t>Minutes of 2022 AGM</a:t>
            </a:r>
          </a:p>
          <a:p>
            <a:pPr eaLnBrk="1" hangingPunct="1">
              <a:defRPr/>
            </a:pPr>
            <a:r>
              <a:rPr lang="en-GB" sz="2600" dirty="0">
                <a:latin typeface="+mj-lt"/>
              </a:rPr>
              <a:t>Trustee Report</a:t>
            </a:r>
          </a:p>
          <a:p>
            <a:pPr>
              <a:defRPr/>
            </a:pPr>
            <a:r>
              <a:rPr lang="en-GB" sz="2600" dirty="0">
                <a:latin typeface="+mj-lt"/>
              </a:rPr>
              <a:t>Treasurer’s Report</a:t>
            </a:r>
          </a:p>
          <a:p>
            <a:pPr>
              <a:defRPr/>
            </a:pPr>
            <a:r>
              <a:rPr lang="en-GB" sz="2600" dirty="0">
                <a:latin typeface="+mj-lt"/>
              </a:rPr>
              <a:t>Chair Report</a:t>
            </a:r>
          </a:p>
          <a:p>
            <a:pPr eaLnBrk="1" hangingPunct="1">
              <a:defRPr/>
            </a:pPr>
            <a:r>
              <a:rPr lang="en-GB" sz="2600" dirty="0">
                <a:latin typeface="+mj-lt"/>
              </a:rPr>
              <a:t>Coaching Reports</a:t>
            </a:r>
          </a:p>
          <a:p>
            <a:pPr eaLnBrk="1" hangingPunct="1">
              <a:defRPr/>
            </a:pPr>
            <a:r>
              <a:rPr lang="en-GB" sz="2600" dirty="0">
                <a:latin typeface="+mj-lt"/>
              </a:rPr>
              <a:t>Updated Constitution</a:t>
            </a:r>
          </a:p>
          <a:p>
            <a:pPr lvl="1">
              <a:defRPr/>
            </a:pPr>
            <a:r>
              <a:rPr lang="en-GB" sz="1800" dirty="0">
                <a:latin typeface="+mj-lt"/>
              </a:rPr>
              <a:t>Members Agreement</a:t>
            </a:r>
          </a:p>
          <a:p>
            <a:pPr eaLnBrk="1" hangingPunct="1">
              <a:defRPr/>
            </a:pPr>
            <a:r>
              <a:rPr lang="en-GB" sz="2600" dirty="0">
                <a:latin typeface="+mj-lt"/>
              </a:rPr>
              <a:t>Any Other Business</a:t>
            </a:r>
          </a:p>
        </p:txBody>
      </p:sp>
      <p:pic>
        <p:nvPicPr>
          <p:cNvPr id="6" name="Picture 5"/>
          <p:cNvPicPr>
            <a:picLocks noChangeAspect="1"/>
          </p:cNvPicPr>
          <p:nvPr/>
        </p:nvPicPr>
        <p:blipFill>
          <a:blip r:embed="rId3"/>
          <a:stretch>
            <a:fillRect/>
          </a:stretch>
        </p:blipFill>
        <p:spPr>
          <a:xfrm>
            <a:off x="6925690" y="-7216"/>
            <a:ext cx="2209962" cy="1800029"/>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itle 1"/>
          <p:cNvSpPr>
            <a:spLocks noGrp="1"/>
          </p:cNvSpPr>
          <p:nvPr>
            <p:ph type="ctrTitle"/>
          </p:nvPr>
        </p:nvSpPr>
        <p:spPr>
          <a:xfrm>
            <a:off x="251520" y="381000"/>
            <a:ext cx="6888088" cy="1012825"/>
          </a:xfrm>
        </p:spPr>
        <p:txBody>
          <a:bodyPr/>
          <a:lstStyle/>
          <a:p>
            <a:pPr algn="l" eaLnBrk="1" hangingPunct="1"/>
            <a:r>
              <a:rPr lang="en-GB" altLang="en-US" dirty="0">
                <a:solidFill>
                  <a:srgbClr val="0070C0"/>
                </a:solidFill>
              </a:rPr>
              <a:t>Swimming – Results cont’d</a:t>
            </a:r>
          </a:p>
        </p:txBody>
      </p:sp>
      <p:pic>
        <p:nvPicPr>
          <p:cNvPr id="4" name="Picture 3"/>
          <p:cNvPicPr>
            <a:picLocks noChangeAspect="1"/>
          </p:cNvPicPr>
          <p:nvPr/>
        </p:nvPicPr>
        <p:blipFill>
          <a:blip r:embed="rId3"/>
          <a:stretch>
            <a:fillRect/>
          </a:stretch>
        </p:blipFill>
        <p:spPr>
          <a:xfrm>
            <a:off x="6934038" y="34970"/>
            <a:ext cx="2209962" cy="1800029"/>
          </a:xfrm>
          <a:prstGeom prst="rect">
            <a:avLst/>
          </a:prstGeom>
        </p:spPr>
      </p:pic>
      <p:sp>
        <p:nvSpPr>
          <p:cNvPr id="8" name="Content Placeholder 2"/>
          <p:cNvSpPr>
            <a:spLocks noGrp="1"/>
          </p:cNvSpPr>
          <p:nvPr>
            <p:ph type="subTitle" idx="1"/>
          </p:nvPr>
        </p:nvSpPr>
        <p:spPr>
          <a:xfrm>
            <a:off x="539750" y="1393825"/>
            <a:ext cx="8001000" cy="5347543"/>
          </a:xfrm>
        </p:spPr>
        <p:txBody>
          <a:bodyPr rtlCol="0">
            <a:noAutofit/>
          </a:bodyPr>
          <a:lstStyle/>
          <a:p>
            <a:pPr marL="285750" indent="-285750" algn="l">
              <a:spcBef>
                <a:spcPts val="0"/>
              </a:spcBef>
              <a:buFont typeface="Arial" panose="020B0604020202020204" pitchFamily="34" charset="0"/>
              <a:buChar char="•"/>
              <a:defRPr/>
            </a:pPr>
            <a:r>
              <a:rPr lang="en-GB" sz="2000" b="1" dirty="0">
                <a:solidFill>
                  <a:schemeClr val="tx1"/>
                </a:solidFill>
              </a:rPr>
              <a:t>British Championships 2022</a:t>
            </a:r>
          </a:p>
          <a:p>
            <a:pPr marL="742950" lvl="1" indent="-285750" algn="l">
              <a:spcBef>
                <a:spcPts val="0"/>
              </a:spcBef>
              <a:buFont typeface="Arial" panose="020B0604020202020204" pitchFamily="34" charset="0"/>
              <a:buChar char="•"/>
              <a:defRPr/>
            </a:pPr>
            <a:r>
              <a:rPr lang="en-GB" sz="2000" dirty="0">
                <a:solidFill>
                  <a:schemeClr val="tx1"/>
                </a:solidFill>
              </a:rPr>
              <a:t>1 Swimmer qualified to compete in April and July</a:t>
            </a:r>
          </a:p>
          <a:p>
            <a:pPr marL="285750" indent="-285750" algn="l">
              <a:spcBef>
                <a:spcPts val="0"/>
              </a:spcBef>
              <a:buFont typeface="Arial" panose="020B0604020202020204" pitchFamily="34" charset="0"/>
              <a:buChar char="•"/>
              <a:defRPr/>
            </a:pPr>
            <a:r>
              <a:rPr lang="en-GB" sz="2000" b="1" dirty="0">
                <a:solidFill>
                  <a:schemeClr val="tx1"/>
                </a:solidFill>
              </a:rPr>
              <a:t>English Championships 2022</a:t>
            </a:r>
          </a:p>
          <a:p>
            <a:pPr marL="742950" lvl="1" indent="-285750" algn="l">
              <a:spcBef>
                <a:spcPts val="0"/>
              </a:spcBef>
              <a:buFont typeface="Arial" panose="020B0604020202020204" pitchFamily="34" charset="0"/>
              <a:buChar char="•"/>
              <a:defRPr/>
            </a:pPr>
            <a:r>
              <a:rPr lang="en-GB" sz="2000" dirty="0">
                <a:solidFill>
                  <a:schemeClr val="tx1"/>
                </a:solidFill>
              </a:rPr>
              <a:t>2 Swimmers qualified</a:t>
            </a:r>
          </a:p>
          <a:p>
            <a:pPr marL="285750" indent="-285750" algn="l">
              <a:spcBef>
                <a:spcPts val="0"/>
              </a:spcBef>
              <a:buFont typeface="Arial" panose="020B0604020202020204" pitchFamily="34" charset="0"/>
              <a:buChar char="•"/>
              <a:defRPr/>
            </a:pPr>
            <a:r>
              <a:rPr lang="en-GB" sz="2000" b="1" dirty="0">
                <a:solidFill>
                  <a:schemeClr val="tx1"/>
                </a:solidFill>
              </a:rPr>
              <a:t>National Age Group Talent Programme</a:t>
            </a:r>
          </a:p>
          <a:p>
            <a:pPr marL="742950" lvl="1" indent="-285750" algn="l">
              <a:spcBef>
                <a:spcPts val="0"/>
              </a:spcBef>
              <a:buFont typeface="Arial" panose="020B0604020202020204" pitchFamily="34" charset="0"/>
              <a:buChar char="•"/>
              <a:defRPr/>
            </a:pPr>
            <a:r>
              <a:rPr lang="en-GB" sz="2000" dirty="0">
                <a:solidFill>
                  <a:schemeClr val="tx1"/>
                </a:solidFill>
              </a:rPr>
              <a:t>1 Swimmer selected for 2022/2023</a:t>
            </a:r>
          </a:p>
          <a:p>
            <a:pPr marL="285750" indent="-285750" algn="l">
              <a:spcBef>
                <a:spcPts val="0"/>
              </a:spcBef>
              <a:buFont typeface="Arial" panose="020B0604020202020204" pitchFamily="34" charset="0"/>
              <a:buChar char="•"/>
              <a:defRPr/>
            </a:pPr>
            <a:r>
              <a:rPr lang="en-GB" sz="2000" b="1" dirty="0">
                <a:solidFill>
                  <a:schemeClr val="tx1"/>
                </a:solidFill>
              </a:rPr>
              <a:t>Coaches</a:t>
            </a:r>
            <a:r>
              <a:rPr lang="en-GB" sz="2000" dirty="0">
                <a:solidFill>
                  <a:schemeClr val="tx1"/>
                </a:solidFill>
              </a:rPr>
              <a:t>: 1 Coach selected  for South East Region Open Water Camp</a:t>
            </a:r>
            <a:endParaRPr lang="en-GB" sz="1800" dirty="0">
              <a:solidFill>
                <a:schemeClr val="tx1"/>
              </a:solidFill>
            </a:endParaRPr>
          </a:p>
        </p:txBody>
      </p:sp>
    </p:spTree>
    <p:extLst>
      <p:ext uri="{BB962C8B-B14F-4D97-AF65-F5344CB8AC3E}">
        <p14:creationId xmlns:p14="http://schemas.microsoft.com/office/powerpoint/2010/main" val="27695242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itle 1"/>
          <p:cNvSpPr>
            <a:spLocks noGrp="1"/>
          </p:cNvSpPr>
          <p:nvPr>
            <p:ph type="ctrTitle"/>
          </p:nvPr>
        </p:nvSpPr>
        <p:spPr>
          <a:xfrm>
            <a:off x="224136" y="381000"/>
            <a:ext cx="6938664" cy="1012825"/>
          </a:xfrm>
        </p:spPr>
        <p:txBody>
          <a:bodyPr/>
          <a:lstStyle/>
          <a:p>
            <a:pPr algn="l" eaLnBrk="1" hangingPunct="1"/>
            <a:r>
              <a:rPr lang="en-GB" altLang="en-US" dirty="0">
                <a:solidFill>
                  <a:srgbClr val="0070C0"/>
                </a:solidFill>
              </a:rPr>
              <a:t>Swimming Results - Masters</a:t>
            </a:r>
          </a:p>
        </p:txBody>
      </p:sp>
      <p:pic>
        <p:nvPicPr>
          <p:cNvPr id="4" name="Picture 3"/>
          <p:cNvPicPr>
            <a:picLocks noChangeAspect="1"/>
          </p:cNvPicPr>
          <p:nvPr/>
        </p:nvPicPr>
        <p:blipFill>
          <a:blip r:embed="rId3"/>
          <a:stretch>
            <a:fillRect/>
          </a:stretch>
        </p:blipFill>
        <p:spPr>
          <a:xfrm>
            <a:off x="6934038" y="34970"/>
            <a:ext cx="2209962" cy="1800029"/>
          </a:xfrm>
          <a:prstGeom prst="rect">
            <a:avLst/>
          </a:prstGeom>
        </p:spPr>
      </p:pic>
      <p:sp>
        <p:nvSpPr>
          <p:cNvPr id="8" name="Content Placeholder 2"/>
          <p:cNvSpPr>
            <a:spLocks noGrp="1"/>
          </p:cNvSpPr>
          <p:nvPr>
            <p:ph type="subTitle" idx="1"/>
          </p:nvPr>
        </p:nvSpPr>
        <p:spPr>
          <a:xfrm>
            <a:off x="683568" y="1371377"/>
            <a:ext cx="8001000" cy="5221288"/>
          </a:xfrm>
        </p:spPr>
        <p:txBody>
          <a:bodyPr rtlCol="0">
            <a:noAutofit/>
          </a:bodyPr>
          <a:lstStyle/>
          <a:p>
            <a:pPr marL="342900" indent="-342900" algn="l" fontAlgn="auto">
              <a:lnSpc>
                <a:spcPct val="150000"/>
              </a:lnSpc>
              <a:spcBef>
                <a:spcPts val="0"/>
              </a:spcBef>
              <a:spcAft>
                <a:spcPts val="0"/>
              </a:spcAft>
              <a:buFont typeface="Arial" panose="020B0604020202020204" pitchFamily="34" charset="0"/>
              <a:buChar char="•"/>
              <a:defRPr/>
            </a:pPr>
            <a:r>
              <a:rPr lang="en-GB" sz="2200" dirty="0">
                <a:solidFill>
                  <a:schemeClr val="tx1"/>
                </a:solidFill>
              </a:rPr>
              <a:t>Won Hampshire County Top Club</a:t>
            </a:r>
          </a:p>
          <a:p>
            <a:pPr marL="800100" lvl="1" indent="-342900" algn="l">
              <a:lnSpc>
                <a:spcPct val="150000"/>
              </a:lnSpc>
              <a:spcBef>
                <a:spcPts val="0"/>
              </a:spcBef>
              <a:buFont typeface="Arial" panose="020B0604020202020204" pitchFamily="34" charset="0"/>
              <a:buChar char="•"/>
              <a:defRPr/>
            </a:pPr>
            <a:r>
              <a:rPr lang="en-GB" sz="1800" dirty="0">
                <a:solidFill>
                  <a:schemeClr val="tx1"/>
                </a:solidFill>
              </a:rPr>
              <a:t>Winning Top Male and Female awards </a:t>
            </a:r>
          </a:p>
          <a:p>
            <a:pPr marL="342900" indent="-342900" algn="l">
              <a:lnSpc>
                <a:spcPct val="150000"/>
              </a:lnSpc>
              <a:spcBef>
                <a:spcPts val="0"/>
              </a:spcBef>
              <a:buFont typeface="Arial" panose="020B0604020202020204" pitchFamily="34" charset="0"/>
              <a:buChar char="•"/>
              <a:defRPr/>
            </a:pPr>
            <a:r>
              <a:rPr lang="en-GB" sz="2200" dirty="0">
                <a:solidFill>
                  <a:schemeClr val="tx1"/>
                </a:solidFill>
              </a:rPr>
              <a:t>National Short &amp; Long Course Championships</a:t>
            </a:r>
          </a:p>
          <a:p>
            <a:pPr marL="800100" lvl="1" indent="-342900" algn="l">
              <a:lnSpc>
                <a:spcPct val="150000"/>
              </a:lnSpc>
              <a:spcBef>
                <a:spcPts val="0"/>
              </a:spcBef>
              <a:buFont typeface="Arial" panose="020B0604020202020204" pitchFamily="34" charset="0"/>
              <a:buChar char="•"/>
              <a:defRPr/>
            </a:pPr>
            <a:r>
              <a:rPr lang="en-GB" sz="1800" dirty="0">
                <a:solidFill>
                  <a:schemeClr val="tx1"/>
                </a:solidFill>
              </a:rPr>
              <a:t>Many National Champions, Silvers, Bronze and British Records for individual and relay teams</a:t>
            </a:r>
          </a:p>
          <a:p>
            <a:pPr marL="800100" lvl="1" indent="-342900" algn="l">
              <a:lnSpc>
                <a:spcPct val="150000"/>
              </a:lnSpc>
              <a:spcBef>
                <a:spcPts val="0"/>
              </a:spcBef>
              <a:buFont typeface="Arial" panose="020B0604020202020204" pitchFamily="34" charset="0"/>
              <a:buChar char="•"/>
              <a:defRPr/>
            </a:pPr>
            <a:r>
              <a:rPr lang="en-GB" sz="1800" dirty="0">
                <a:solidFill>
                  <a:schemeClr val="tx1"/>
                </a:solidFill>
              </a:rPr>
              <a:t>Over 20 Swimmers representing Bluefins – huge increase on previous years</a:t>
            </a:r>
          </a:p>
          <a:p>
            <a:pPr marL="342900" indent="-342900" algn="l">
              <a:lnSpc>
                <a:spcPct val="150000"/>
              </a:lnSpc>
              <a:spcBef>
                <a:spcPts val="0"/>
              </a:spcBef>
              <a:buFont typeface="Arial" panose="020B0604020202020204" pitchFamily="34" charset="0"/>
              <a:buChar char="•"/>
              <a:defRPr/>
            </a:pPr>
            <a:r>
              <a:rPr lang="en-GB" sz="2200" dirty="0">
                <a:solidFill>
                  <a:schemeClr val="tx1"/>
                </a:solidFill>
              </a:rPr>
              <a:t>European Masters Championships in Rome</a:t>
            </a:r>
          </a:p>
          <a:p>
            <a:pPr marL="800100" lvl="1" indent="-342900" algn="l">
              <a:lnSpc>
                <a:spcPct val="150000"/>
              </a:lnSpc>
              <a:spcBef>
                <a:spcPts val="0"/>
              </a:spcBef>
              <a:buFont typeface="Arial" panose="020B0604020202020204" pitchFamily="34" charset="0"/>
              <a:buChar char="•"/>
              <a:defRPr/>
            </a:pPr>
            <a:r>
              <a:rPr lang="en-GB" sz="1800" dirty="0">
                <a:solidFill>
                  <a:schemeClr val="tx1"/>
                </a:solidFill>
              </a:rPr>
              <a:t>5 European Champions</a:t>
            </a:r>
          </a:p>
          <a:p>
            <a:pPr marL="800100" lvl="1" indent="-342900" algn="l">
              <a:lnSpc>
                <a:spcPct val="150000"/>
              </a:lnSpc>
              <a:spcBef>
                <a:spcPts val="0"/>
              </a:spcBef>
              <a:buFont typeface="Arial" panose="020B0604020202020204" pitchFamily="34" charset="0"/>
              <a:buChar char="•"/>
              <a:defRPr/>
            </a:pPr>
            <a:r>
              <a:rPr lang="en-GB" sz="1800" dirty="0">
                <a:solidFill>
                  <a:schemeClr val="tx1"/>
                </a:solidFill>
              </a:rPr>
              <a:t>Multiple Gold, Silver &amp; Bronze medals for individuals and relays </a:t>
            </a:r>
          </a:p>
          <a:p>
            <a:pPr marL="800100" lvl="1" indent="-342900" algn="l">
              <a:lnSpc>
                <a:spcPct val="150000"/>
              </a:lnSpc>
              <a:spcBef>
                <a:spcPts val="0"/>
              </a:spcBef>
              <a:buFont typeface="Arial" panose="020B0604020202020204" pitchFamily="34" charset="0"/>
              <a:buChar char="•"/>
              <a:defRPr/>
            </a:pPr>
            <a:r>
              <a:rPr lang="en-GB" sz="1800" dirty="0">
                <a:solidFill>
                  <a:schemeClr val="tx1"/>
                </a:solidFill>
              </a:rPr>
              <a:t>Swimmers achieved multiple British Records</a:t>
            </a:r>
          </a:p>
          <a:p>
            <a:pPr marL="342900" indent="-342900" algn="l">
              <a:lnSpc>
                <a:spcPct val="150000"/>
              </a:lnSpc>
              <a:spcBef>
                <a:spcPts val="0"/>
              </a:spcBef>
              <a:buFont typeface="Arial" panose="020B0604020202020204" pitchFamily="34" charset="0"/>
              <a:buChar char="•"/>
              <a:defRPr/>
            </a:pPr>
            <a:r>
              <a:rPr lang="en-GB" sz="2200" dirty="0">
                <a:solidFill>
                  <a:schemeClr val="tx1"/>
                </a:solidFill>
              </a:rPr>
              <a:t>5 Swimmers in Top 10 World Rankings for 2022</a:t>
            </a:r>
          </a:p>
          <a:p>
            <a:pPr marL="342900" indent="-342900" algn="l" fontAlgn="auto">
              <a:lnSpc>
                <a:spcPct val="150000"/>
              </a:lnSpc>
              <a:spcBef>
                <a:spcPts val="0"/>
              </a:spcBef>
              <a:spcAft>
                <a:spcPts val="0"/>
              </a:spcAft>
              <a:buFont typeface="Arial" panose="020B0604020202020204" pitchFamily="34" charset="0"/>
              <a:buChar char="•"/>
              <a:defRPr/>
            </a:pPr>
            <a:r>
              <a:rPr lang="en-GB" sz="2000" dirty="0">
                <a:solidFill>
                  <a:schemeClr val="tx1"/>
                </a:solidFill>
              </a:rPr>
              <a:t>Masters membership almost at capacity</a:t>
            </a:r>
            <a:endParaRPr lang="en-GB" sz="2000" dirty="0">
              <a:solidFill>
                <a:schemeClr val="tx1"/>
              </a:solidFill>
              <a:latin typeface="+mj-lt"/>
            </a:endParaRPr>
          </a:p>
          <a:p>
            <a:pPr marL="342900" indent="-342900" algn="l" fontAlgn="auto">
              <a:spcBef>
                <a:spcPts val="0"/>
              </a:spcBef>
              <a:spcAft>
                <a:spcPts val="0"/>
              </a:spcAft>
              <a:buFont typeface="Arial" panose="020B0604020202020204" pitchFamily="34" charset="0"/>
              <a:buChar char="•"/>
              <a:defRPr/>
            </a:pPr>
            <a:endParaRPr lang="en-GB" sz="2000" dirty="0">
              <a:solidFill>
                <a:schemeClr val="tx1"/>
              </a:solidFill>
              <a:latin typeface="+mj-lt"/>
            </a:endParaRPr>
          </a:p>
          <a:p>
            <a:pPr marL="342900" indent="-342900" algn="l" fontAlgn="auto">
              <a:spcBef>
                <a:spcPts val="0"/>
              </a:spcBef>
              <a:spcAft>
                <a:spcPts val="0"/>
              </a:spcAft>
              <a:buFont typeface="Arial" panose="020B0604020202020204" pitchFamily="34" charset="0"/>
              <a:buChar char="•"/>
              <a:defRPr/>
            </a:pPr>
            <a:endParaRPr lang="en-GB" sz="2000" dirty="0">
              <a:solidFill>
                <a:schemeClr val="tx1"/>
              </a:solidFill>
              <a:latin typeface="+mj-lt"/>
            </a:endParaRPr>
          </a:p>
        </p:txBody>
      </p:sp>
    </p:spTree>
    <p:extLst>
      <p:ext uri="{BB962C8B-B14F-4D97-AF65-F5344CB8AC3E}">
        <p14:creationId xmlns:p14="http://schemas.microsoft.com/office/powerpoint/2010/main" val="5894778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title"/>
          </p:nvPr>
        </p:nvSpPr>
        <p:spPr>
          <a:xfrm>
            <a:off x="152319" y="692696"/>
            <a:ext cx="6507913" cy="994172"/>
          </a:xfrm>
          <a:prstGeom prst="rect">
            <a:avLst/>
          </a:prstGeom>
          <a:noFill/>
          <a:ln>
            <a:noFill/>
          </a:ln>
        </p:spPr>
        <p:txBody>
          <a:bodyPr spcFirstLastPara="1" vert="horz" wrap="square" lIns="68569" tIns="34275" rIns="68569" bIns="34275" rtlCol="0" anchor="ctr" anchorCtr="0">
            <a:normAutofit fontScale="90000"/>
          </a:bodyPr>
          <a:lstStyle/>
          <a:p>
            <a:pPr>
              <a:lnSpc>
                <a:spcPct val="90000"/>
              </a:lnSpc>
              <a:spcBef>
                <a:spcPts val="0"/>
              </a:spcBef>
              <a:buClr>
                <a:schemeClr val="dk1"/>
              </a:buClr>
              <a:buSzPts val="4400"/>
            </a:pPr>
            <a:r>
              <a:rPr lang="en-US" dirty="0"/>
              <a:t>Bluefins Water Polo Achievements 2022-3</a:t>
            </a:r>
            <a:endParaRPr dirty="0"/>
          </a:p>
        </p:txBody>
      </p:sp>
      <p:sp>
        <p:nvSpPr>
          <p:cNvPr id="85" name="Google Shape;85;p1"/>
          <p:cNvSpPr txBox="1">
            <a:spLocks noGrp="1"/>
          </p:cNvSpPr>
          <p:nvPr>
            <p:ph type="body" idx="1"/>
          </p:nvPr>
        </p:nvSpPr>
        <p:spPr>
          <a:xfrm>
            <a:off x="611560" y="1722513"/>
            <a:ext cx="8532440" cy="5128864"/>
          </a:xfrm>
          <a:prstGeom prst="rect">
            <a:avLst/>
          </a:prstGeom>
          <a:noFill/>
          <a:ln>
            <a:noFill/>
          </a:ln>
        </p:spPr>
        <p:txBody>
          <a:bodyPr spcFirstLastPara="1" vert="horz" wrap="square" lIns="68569" tIns="34275" rIns="68569" bIns="34275" rtlCol="0" anchor="t" anchorCtr="0">
            <a:noAutofit/>
          </a:bodyPr>
          <a:lstStyle/>
          <a:p>
            <a:pPr marL="0" indent="0" algn="ctr">
              <a:lnSpc>
                <a:spcPct val="90000"/>
              </a:lnSpc>
              <a:spcBef>
                <a:spcPts val="750"/>
              </a:spcBef>
              <a:buClr>
                <a:schemeClr val="dk1"/>
              </a:buClr>
              <a:buSzPct val="100000"/>
              <a:buNone/>
            </a:pPr>
            <a:r>
              <a:rPr lang="en-US" sz="1200" b="1" dirty="0"/>
              <a:t>Team </a:t>
            </a:r>
            <a:r>
              <a:rPr lang="en-US" sz="1200" b="1" dirty="0" err="1"/>
              <a:t>Honours</a:t>
            </a:r>
            <a:endParaRPr sz="1200" b="1" dirty="0"/>
          </a:p>
          <a:p>
            <a:pPr marL="0" indent="0" algn="ctr">
              <a:lnSpc>
                <a:spcPct val="90000"/>
              </a:lnSpc>
              <a:spcBef>
                <a:spcPts val="750"/>
              </a:spcBef>
              <a:buClr>
                <a:schemeClr val="dk1"/>
              </a:buClr>
              <a:buSzPct val="100000"/>
              <a:buNone/>
            </a:pPr>
            <a:r>
              <a:rPr lang="en-US" sz="1200" b="1" dirty="0"/>
              <a:t>2022</a:t>
            </a:r>
            <a:endParaRPr sz="1200" b="1" dirty="0"/>
          </a:p>
          <a:p>
            <a:pPr marL="171450" indent="-91780">
              <a:lnSpc>
                <a:spcPct val="90000"/>
              </a:lnSpc>
              <a:spcBef>
                <a:spcPts val="750"/>
              </a:spcBef>
              <a:buClr>
                <a:schemeClr val="dk1"/>
              </a:buClr>
              <a:buSzPct val="100000"/>
            </a:pPr>
            <a:r>
              <a:rPr lang="en-US" sz="1200" dirty="0"/>
              <a:t>March 2022: 2008 Age Group London League Division 3 Champions</a:t>
            </a:r>
            <a:endParaRPr sz="1200" dirty="0"/>
          </a:p>
          <a:p>
            <a:pPr marL="171450" indent="-91780">
              <a:lnSpc>
                <a:spcPct val="90000"/>
              </a:lnSpc>
              <a:spcBef>
                <a:spcPts val="750"/>
              </a:spcBef>
              <a:buClr>
                <a:schemeClr val="dk1"/>
              </a:buClr>
              <a:buSzPct val="100000"/>
            </a:pPr>
            <a:r>
              <a:rPr lang="en-US" sz="1200" dirty="0"/>
              <a:t>September 2022: 2009 Age Group London League Division 2 Runners up (promoted to Division 1)</a:t>
            </a:r>
            <a:endParaRPr sz="1200" dirty="0"/>
          </a:p>
          <a:p>
            <a:pPr marL="0" indent="0" algn="ctr">
              <a:spcBef>
                <a:spcPts val="750"/>
              </a:spcBef>
              <a:buNone/>
            </a:pPr>
            <a:r>
              <a:rPr lang="en-US" sz="1200" b="1" dirty="0"/>
              <a:t>2023</a:t>
            </a:r>
            <a:endParaRPr sz="1200" dirty="0"/>
          </a:p>
          <a:p>
            <a:pPr marL="171450" indent="-91780">
              <a:lnSpc>
                <a:spcPct val="90000"/>
              </a:lnSpc>
              <a:spcBef>
                <a:spcPts val="750"/>
              </a:spcBef>
              <a:buClr>
                <a:schemeClr val="dk1"/>
              </a:buClr>
              <a:buSzPct val="100000"/>
            </a:pPr>
            <a:r>
              <a:rPr lang="en-US" sz="1200" dirty="0"/>
              <a:t>January 2023: 2009 Age Group London League Division 1 North Runners up (qualified for Division 1 play off)</a:t>
            </a:r>
            <a:endParaRPr sz="1200" dirty="0"/>
          </a:p>
          <a:p>
            <a:pPr marL="171450" indent="-91780">
              <a:lnSpc>
                <a:spcPct val="90000"/>
              </a:lnSpc>
              <a:spcBef>
                <a:spcPts val="750"/>
              </a:spcBef>
              <a:buClr>
                <a:schemeClr val="dk1"/>
              </a:buClr>
              <a:buSzPct val="100000"/>
            </a:pPr>
            <a:r>
              <a:rPr lang="en-US" sz="1200" dirty="0"/>
              <a:t>February 2023: 2009 Age Group London League Division 1: 4th place</a:t>
            </a:r>
            <a:endParaRPr sz="1200" dirty="0"/>
          </a:p>
          <a:p>
            <a:pPr marL="171450" indent="-91780">
              <a:lnSpc>
                <a:spcPct val="90000"/>
              </a:lnSpc>
              <a:spcBef>
                <a:spcPts val="750"/>
              </a:spcBef>
              <a:buClr>
                <a:schemeClr val="dk1"/>
              </a:buClr>
              <a:buSzPct val="100000"/>
            </a:pPr>
            <a:r>
              <a:rPr lang="en-US" sz="1200" dirty="0"/>
              <a:t>February 2023: 2006 Age Group Hampshire League current leaders </a:t>
            </a:r>
            <a:endParaRPr sz="1200" dirty="0"/>
          </a:p>
          <a:p>
            <a:pPr marL="0" indent="0">
              <a:lnSpc>
                <a:spcPct val="90000"/>
              </a:lnSpc>
              <a:spcBef>
                <a:spcPts val="750"/>
              </a:spcBef>
              <a:buNone/>
            </a:pPr>
            <a:endParaRPr sz="1200" dirty="0"/>
          </a:p>
          <a:p>
            <a:pPr marL="171450" indent="-91780">
              <a:lnSpc>
                <a:spcPct val="90000"/>
              </a:lnSpc>
              <a:spcBef>
                <a:spcPts val="750"/>
              </a:spcBef>
              <a:buSzPct val="100000"/>
            </a:pPr>
            <a:r>
              <a:rPr lang="en-US" sz="1200" dirty="0"/>
              <a:t>This year we have many players on course for South East Regionals and National Age Group Competitions. </a:t>
            </a:r>
            <a:endParaRPr sz="1200" dirty="0"/>
          </a:p>
          <a:p>
            <a:pPr marL="171450" indent="-91780">
              <a:lnSpc>
                <a:spcPct val="90000"/>
              </a:lnSpc>
              <a:spcBef>
                <a:spcPts val="750"/>
              </a:spcBef>
              <a:buSzPct val="100000"/>
            </a:pPr>
            <a:r>
              <a:rPr lang="en-US" sz="1200" dirty="0"/>
              <a:t>We’re due to take part in London League U15 and U13 competitions. This will be great match experience for our Junior and Academy squads</a:t>
            </a:r>
            <a:endParaRPr sz="1200" dirty="0"/>
          </a:p>
          <a:p>
            <a:pPr marL="171450" indent="-91780">
              <a:lnSpc>
                <a:spcPct val="150000"/>
              </a:lnSpc>
              <a:spcBef>
                <a:spcPts val="750"/>
              </a:spcBef>
              <a:buSzPct val="100000"/>
            </a:pPr>
            <a:r>
              <a:rPr lang="en-US" sz="1200" dirty="0"/>
              <a:t>Hampshire Junior league relaunched in 2022. Tournament scheduled in April. Great opportunity for Basingstoke teams to develop playing local teams across Hampshire. This has also resulted in relationship building with local coaches and other friendlies </a:t>
            </a:r>
            <a:r>
              <a:rPr lang="en-US" sz="1200" dirty="0" err="1"/>
              <a:t>organised</a:t>
            </a:r>
            <a:r>
              <a:rPr lang="en-US" sz="1200" dirty="0"/>
              <a:t> throughout 2023.</a:t>
            </a:r>
            <a:endParaRPr sz="1200" dirty="0"/>
          </a:p>
          <a:p>
            <a:pPr marL="171450" indent="-91780">
              <a:lnSpc>
                <a:spcPct val="150000"/>
              </a:lnSpc>
              <a:spcBef>
                <a:spcPts val="750"/>
              </a:spcBef>
              <a:buSzPct val="100000"/>
            </a:pPr>
            <a:r>
              <a:rPr lang="en-US" sz="1200" dirty="0"/>
              <a:t>Senior Mens and Ladies teams both doing well. </a:t>
            </a:r>
            <a:endParaRPr sz="1200" dirty="0"/>
          </a:p>
          <a:p>
            <a:pPr marL="171450" indent="-91780">
              <a:lnSpc>
                <a:spcPct val="150000"/>
              </a:lnSpc>
              <a:spcBef>
                <a:spcPts val="750"/>
              </a:spcBef>
              <a:buSzPct val="100000"/>
            </a:pPr>
            <a:r>
              <a:rPr lang="en-US" sz="1200" dirty="0"/>
              <a:t>Academy Players are continuing to develop with ‘friendly matches’ being organized which in turn will enhance skills and development. </a:t>
            </a:r>
            <a:endParaRPr sz="1200" dirty="0"/>
          </a:p>
        </p:txBody>
      </p:sp>
      <p:pic>
        <p:nvPicPr>
          <p:cNvPr id="2" name="Picture 4" descr="Picture 4">
            <a:extLst>
              <a:ext uri="{FF2B5EF4-FFF2-40B4-BE49-F238E27FC236}">
                <a16:creationId xmlns:a16="http://schemas.microsoft.com/office/drawing/2014/main" id="{60A267F3-B635-165F-B866-6BFAA7C48D78}"/>
              </a:ext>
            </a:extLst>
          </p:cNvPr>
          <p:cNvPicPr>
            <a:picLocks noChangeAspect="1"/>
          </p:cNvPicPr>
          <p:nvPr/>
        </p:nvPicPr>
        <p:blipFill>
          <a:blip r:embed="rId3"/>
          <a:stretch>
            <a:fillRect/>
          </a:stretch>
        </p:blipFill>
        <p:spPr>
          <a:xfrm>
            <a:off x="6934038" y="6623"/>
            <a:ext cx="2209963" cy="1800030"/>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2"/>
          <p:cNvSpPr txBox="1">
            <a:spLocks noGrp="1"/>
          </p:cNvSpPr>
          <p:nvPr>
            <p:ph type="ctrTitle"/>
          </p:nvPr>
        </p:nvSpPr>
        <p:spPr>
          <a:xfrm>
            <a:off x="1537699" y="264629"/>
            <a:ext cx="5248275" cy="815578"/>
          </a:xfrm>
          <a:prstGeom prst="rect">
            <a:avLst/>
          </a:prstGeom>
          <a:noFill/>
          <a:ln>
            <a:noFill/>
          </a:ln>
        </p:spPr>
        <p:txBody>
          <a:bodyPr spcFirstLastPara="1" vert="horz" wrap="square" lIns="68569" tIns="34275" rIns="68569" bIns="34275" rtlCol="0" anchor="ctr" anchorCtr="0">
            <a:normAutofit/>
          </a:bodyPr>
          <a:lstStyle/>
          <a:p>
            <a:pPr>
              <a:lnSpc>
                <a:spcPct val="90000"/>
              </a:lnSpc>
              <a:spcBef>
                <a:spcPts val="0"/>
              </a:spcBef>
              <a:buClr>
                <a:schemeClr val="dk1"/>
              </a:buClr>
              <a:buSzPts val="4400"/>
            </a:pPr>
            <a:r>
              <a:rPr lang="en-US" sz="3300" dirty="0"/>
              <a:t>Junior Individual </a:t>
            </a:r>
            <a:r>
              <a:rPr lang="en-US" sz="3300" dirty="0" err="1"/>
              <a:t>Honours</a:t>
            </a:r>
            <a:endParaRPr sz="3300" dirty="0"/>
          </a:p>
        </p:txBody>
      </p:sp>
      <p:sp>
        <p:nvSpPr>
          <p:cNvPr id="92" name="Google Shape;92;p2"/>
          <p:cNvSpPr txBox="1">
            <a:spLocks noGrp="1"/>
          </p:cNvSpPr>
          <p:nvPr>
            <p:ph type="subTitle" idx="1"/>
          </p:nvPr>
        </p:nvSpPr>
        <p:spPr>
          <a:xfrm>
            <a:off x="207868" y="1163368"/>
            <a:ext cx="1733850" cy="555975"/>
          </a:xfrm>
          <a:prstGeom prst="rect">
            <a:avLst/>
          </a:prstGeom>
          <a:noFill/>
          <a:ln>
            <a:noFill/>
          </a:ln>
        </p:spPr>
        <p:txBody>
          <a:bodyPr spcFirstLastPara="1" vert="horz" wrap="square" lIns="68569" tIns="34275" rIns="68569" bIns="34275" rtlCol="0" anchor="t" anchorCtr="0">
            <a:normAutofit fontScale="77500" lnSpcReduction="20000"/>
          </a:bodyPr>
          <a:lstStyle/>
          <a:p>
            <a:pPr>
              <a:lnSpc>
                <a:spcPct val="90000"/>
              </a:lnSpc>
              <a:spcBef>
                <a:spcPts val="0"/>
              </a:spcBef>
              <a:buClr>
                <a:schemeClr val="dk1"/>
              </a:buClr>
              <a:buSzPct val="100000"/>
            </a:pPr>
            <a:r>
              <a:rPr lang="en-US" sz="2400" b="1" dirty="0">
                <a:solidFill>
                  <a:srgbClr val="FF0000"/>
                </a:solidFill>
              </a:rPr>
              <a:t>2023 National Talent Academy</a:t>
            </a:r>
            <a:r>
              <a:rPr lang="en-US" sz="2400" b="1" dirty="0">
                <a:solidFill>
                  <a:srgbClr val="0000FF"/>
                </a:solidFill>
              </a:rPr>
              <a:t> </a:t>
            </a:r>
            <a:endParaRPr sz="2400" b="1" dirty="0">
              <a:solidFill>
                <a:srgbClr val="0000FF"/>
              </a:solidFill>
            </a:endParaRPr>
          </a:p>
        </p:txBody>
      </p:sp>
      <p:sp>
        <p:nvSpPr>
          <p:cNvPr id="93" name="Google Shape;93;p2"/>
          <p:cNvSpPr txBox="1"/>
          <p:nvPr/>
        </p:nvSpPr>
        <p:spPr>
          <a:xfrm>
            <a:off x="201694" y="1735039"/>
            <a:ext cx="2195493" cy="4154953"/>
          </a:xfrm>
          <a:prstGeom prst="rect">
            <a:avLst/>
          </a:prstGeom>
          <a:noFill/>
          <a:ln>
            <a:noFill/>
          </a:ln>
        </p:spPr>
        <p:txBody>
          <a:bodyPr spcFirstLastPara="1" wrap="square" lIns="68569" tIns="34275" rIns="68569" bIns="34275" anchor="t" anchorCtr="0">
            <a:spAutoFit/>
          </a:bodyPr>
          <a:lstStyle/>
          <a:p>
            <a:pPr>
              <a:spcBef>
                <a:spcPts val="0"/>
              </a:spcBef>
              <a:spcAft>
                <a:spcPts val="0"/>
              </a:spcAft>
            </a:pPr>
            <a:r>
              <a:rPr lang="en-US" sz="1800" b="1" dirty="0">
                <a:solidFill>
                  <a:schemeClr val="dk1"/>
                </a:solidFill>
                <a:latin typeface="Calibri"/>
                <a:ea typeface="Calibri"/>
                <a:cs typeface="Calibri"/>
                <a:sym typeface="Calibri"/>
              </a:rPr>
              <a:t>U16 and U14 Girls and Boys</a:t>
            </a:r>
            <a:endParaRPr sz="1800" b="1" dirty="0">
              <a:solidFill>
                <a:schemeClr val="dk1"/>
              </a:solidFill>
              <a:latin typeface="Calibri"/>
              <a:ea typeface="Calibri"/>
              <a:cs typeface="Calibri"/>
              <a:sym typeface="Calibri"/>
            </a:endParaRPr>
          </a:p>
          <a:p>
            <a:pPr marL="342900" indent="-238125">
              <a:spcBef>
                <a:spcPts val="0"/>
              </a:spcBef>
              <a:spcAft>
                <a:spcPts val="0"/>
              </a:spcAft>
              <a:buClr>
                <a:schemeClr val="dk1"/>
              </a:buClr>
              <a:buSzPts val="1400"/>
              <a:buFont typeface="Calibri"/>
              <a:buChar char="●"/>
            </a:pPr>
            <a:r>
              <a:rPr lang="en-US" sz="1800" dirty="0">
                <a:solidFill>
                  <a:schemeClr val="dk1"/>
                </a:solidFill>
                <a:latin typeface="Calibri"/>
                <a:ea typeface="Calibri"/>
                <a:cs typeface="Calibri"/>
                <a:sym typeface="Calibri"/>
              </a:rPr>
              <a:t>Aston Bennett</a:t>
            </a:r>
            <a:endParaRPr sz="1800" dirty="0"/>
          </a:p>
          <a:p>
            <a:pPr marL="342900" indent="-238125">
              <a:spcBef>
                <a:spcPts val="0"/>
              </a:spcBef>
              <a:spcAft>
                <a:spcPts val="0"/>
              </a:spcAft>
              <a:buClr>
                <a:schemeClr val="dk1"/>
              </a:buClr>
              <a:buSzPts val="1400"/>
              <a:buFont typeface="Calibri"/>
              <a:buChar char="●"/>
            </a:pPr>
            <a:r>
              <a:rPr lang="en-US" sz="1800" dirty="0">
                <a:solidFill>
                  <a:schemeClr val="dk1"/>
                </a:solidFill>
                <a:latin typeface="Calibri"/>
                <a:ea typeface="Calibri"/>
                <a:cs typeface="Calibri"/>
                <a:sym typeface="Calibri"/>
              </a:rPr>
              <a:t>Alexander Matthews</a:t>
            </a:r>
            <a:endParaRPr sz="1800" dirty="0"/>
          </a:p>
          <a:p>
            <a:pPr marL="342900" indent="-238125">
              <a:spcBef>
                <a:spcPts val="0"/>
              </a:spcBef>
              <a:spcAft>
                <a:spcPts val="0"/>
              </a:spcAft>
              <a:buClr>
                <a:schemeClr val="dk1"/>
              </a:buClr>
              <a:buSzPts val="1400"/>
              <a:buFont typeface="Calibri"/>
              <a:buChar char="●"/>
            </a:pPr>
            <a:r>
              <a:rPr lang="en-US" sz="1800" dirty="0">
                <a:solidFill>
                  <a:schemeClr val="dk1"/>
                </a:solidFill>
                <a:latin typeface="Calibri"/>
                <a:ea typeface="Calibri"/>
                <a:cs typeface="Calibri"/>
                <a:sym typeface="Calibri"/>
              </a:rPr>
              <a:t>Oliver Philips</a:t>
            </a:r>
            <a:endParaRPr sz="1800" dirty="0">
              <a:solidFill>
                <a:schemeClr val="dk1"/>
              </a:solidFill>
              <a:latin typeface="Calibri"/>
              <a:ea typeface="Calibri"/>
              <a:cs typeface="Calibri"/>
              <a:sym typeface="Calibri"/>
            </a:endParaRPr>
          </a:p>
          <a:p>
            <a:pPr marL="342900" indent="-238125">
              <a:spcBef>
                <a:spcPts val="0"/>
              </a:spcBef>
              <a:spcAft>
                <a:spcPts val="0"/>
              </a:spcAft>
              <a:buClr>
                <a:schemeClr val="dk1"/>
              </a:buClr>
              <a:buSzPts val="1400"/>
              <a:buFont typeface="Calibri"/>
              <a:buChar char="●"/>
            </a:pPr>
            <a:r>
              <a:rPr lang="en-US" sz="1800" dirty="0">
                <a:solidFill>
                  <a:schemeClr val="dk1"/>
                </a:solidFill>
                <a:latin typeface="Calibri"/>
                <a:ea typeface="Calibri"/>
                <a:cs typeface="Calibri"/>
                <a:sym typeface="Calibri"/>
              </a:rPr>
              <a:t>Calista Almeida</a:t>
            </a:r>
            <a:endParaRPr sz="1800" dirty="0">
              <a:solidFill>
                <a:schemeClr val="dk1"/>
              </a:solidFill>
            </a:endParaRPr>
          </a:p>
          <a:p>
            <a:pPr marL="342900" indent="-238125">
              <a:spcBef>
                <a:spcPts val="0"/>
              </a:spcBef>
              <a:spcAft>
                <a:spcPts val="0"/>
              </a:spcAft>
              <a:buClr>
                <a:schemeClr val="dk1"/>
              </a:buClr>
              <a:buSzPts val="1400"/>
              <a:buFont typeface="Calibri"/>
              <a:buChar char="●"/>
            </a:pPr>
            <a:r>
              <a:rPr lang="en-US" sz="1800" dirty="0">
                <a:solidFill>
                  <a:schemeClr val="dk1"/>
                </a:solidFill>
                <a:latin typeface="Calibri"/>
                <a:ea typeface="Calibri"/>
                <a:cs typeface="Calibri"/>
                <a:sym typeface="Calibri"/>
              </a:rPr>
              <a:t>Luisa Borgia</a:t>
            </a:r>
            <a:endParaRPr sz="1800" dirty="0">
              <a:solidFill>
                <a:schemeClr val="dk1"/>
              </a:solidFill>
            </a:endParaRPr>
          </a:p>
          <a:p>
            <a:pPr marL="342900" indent="-238125">
              <a:spcBef>
                <a:spcPts val="0"/>
              </a:spcBef>
              <a:spcAft>
                <a:spcPts val="0"/>
              </a:spcAft>
              <a:buClr>
                <a:schemeClr val="dk1"/>
              </a:buClr>
              <a:buSzPts val="1400"/>
              <a:buFont typeface="Calibri"/>
              <a:buChar char="●"/>
            </a:pPr>
            <a:r>
              <a:rPr lang="en-US" sz="1800" dirty="0">
                <a:solidFill>
                  <a:schemeClr val="dk1"/>
                </a:solidFill>
                <a:latin typeface="Calibri"/>
                <a:ea typeface="Calibri"/>
                <a:cs typeface="Calibri"/>
                <a:sym typeface="Calibri"/>
              </a:rPr>
              <a:t>Jessica Fleming</a:t>
            </a:r>
            <a:endParaRPr sz="1800" dirty="0">
              <a:solidFill>
                <a:schemeClr val="dk1"/>
              </a:solidFill>
            </a:endParaRPr>
          </a:p>
          <a:p>
            <a:pPr marL="342900" indent="-238125">
              <a:spcBef>
                <a:spcPts val="0"/>
              </a:spcBef>
              <a:spcAft>
                <a:spcPts val="0"/>
              </a:spcAft>
              <a:buClr>
                <a:schemeClr val="dk1"/>
              </a:buClr>
              <a:buSzPts val="1400"/>
              <a:buFont typeface="Calibri"/>
              <a:buChar char="●"/>
            </a:pPr>
            <a:r>
              <a:rPr lang="en-US" sz="1800" dirty="0">
                <a:solidFill>
                  <a:schemeClr val="dk1"/>
                </a:solidFill>
                <a:latin typeface="Calibri"/>
                <a:ea typeface="Calibri"/>
                <a:cs typeface="Calibri"/>
                <a:sym typeface="Calibri"/>
              </a:rPr>
              <a:t>Aimee Fleming</a:t>
            </a:r>
            <a:endParaRPr sz="1800" dirty="0">
              <a:solidFill>
                <a:schemeClr val="dk1"/>
              </a:solidFill>
              <a:latin typeface="Calibri"/>
              <a:ea typeface="Calibri"/>
              <a:cs typeface="Calibri"/>
              <a:sym typeface="Calibri"/>
            </a:endParaRPr>
          </a:p>
          <a:p>
            <a:pPr marL="342900" indent="-238125">
              <a:spcBef>
                <a:spcPts val="0"/>
              </a:spcBef>
              <a:spcAft>
                <a:spcPts val="0"/>
              </a:spcAft>
              <a:buClr>
                <a:schemeClr val="dk1"/>
              </a:buClr>
              <a:buSzPts val="1400"/>
              <a:buFont typeface="Calibri"/>
              <a:buChar char="●"/>
            </a:pPr>
            <a:r>
              <a:rPr lang="en-US" sz="1800" dirty="0">
                <a:solidFill>
                  <a:schemeClr val="dk1"/>
                </a:solidFill>
                <a:latin typeface="Calibri"/>
                <a:ea typeface="Calibri"/>
                <a:cs typeface="Calibri"/>
                <a:sym typeface="Calibri"/>
              </a:rPr>
              <a:t>Sam Collier</a:t>
            </a:r>
            <a:endParaRPr sz="1800" dirty="0">
              <a:solidFill>
                <a:schemeClr val="dk1"/>
              </a:solidFill>
            </a:endParaRPr>
          </a:p>
          <a:p>
            <a:pPr marL="342900" indent="-238125">
              <a:spcBef>
                <a:spcPts val="0"/>
              </a:spcBef>
              <a:spcAft>
                <a:spcPts val="0"/>
              </a:spcAft>
              <a:buClr>
                <a:schemeClr val="dk1"/>
              </a:buClr>
              <a:buSzPts val="1400"/>
              <a:buFont typeface="Calibri"/>
              <a:buChar char="●"/>
            </a:pPr>
            <a:r>
              <a:rPr lang="en-US" sz="1800" dirty="0">
                <a:solidFill>
                  <a:schemeClr val="dk1"/>
                </a:solidFill>
                <a:latin typeface="Calibri"/>
                <a:ea typeface="Calibri"/>
                <a:cs typeface="Calibri"/>
                <a:sym typeface="Calibri"/>
              </a:rPr>
              <a:t>Matthew Collier</a:t>
            </a:r>
            <a:endParaRPr sz="1800" dirty="0">
              <a:solidFill>
                <a:schemeClr val="dk1"/>
              </a:solidFill>
            </a:endParaRPr>
          </a:p>
          <a:p>
            <a:pPr marL="342900" indent="-238125">
              <a:spcBef>
                <a:spcPts val="0"/>
              </a:spcBef>
              <a:spcAft>
                <a:spcPts val="0"/>
              </a:spcAft>
              <a:buClr>
                <a:schemeClr val="dk1"/>
              </a:buClr>
              <a:buSzPts val="1400"/>
              <a:buFont typeface="Calibri"/>
              <a:buChar char="●"/>
            </a:pPr>
            <a:r>
              <a:rPr lang="en-US" sz="1800" dirty="0">
                <a:solidFill>
                  <a:schemeClr val="dk1"/>
                </a:solidFill>
                <a:latin typeface="Calibri"/>
                <a:ea typeface="Calibri"/>
                <a:cs typeface="Calibri"/>
                <a:sym typeface="Calibri"/>
              </a:rPr>
              <a:t>Ryan Cutting</a:t>
            </a:r>
            <a:endParaRPr sz="1800" dirty="0">
              <a:solidFill>
                <a:schemeClr val="dk1"/>
              </a:solidFill>
            </a:endParaRPr>
          </a:p>
          <a:p>
            <a:pPr marL="342900" indent="-238125">
              <a:spcBef>
                <a:spcPts val="0"/>
              </a:spcBef>
              <a:spcAft>
                <a:spcPts val="0"/>
              </a:spcAft>
              <a:buClr>
                <a:schemeClr val="dk1"/>
              </a:buClr>
              <a:buSzPts val="1400"/>
              <a:buFont typeface="Calibri"/>
              <a:buChar char="●"/>
            </a:pPr>
            <a:r>
              <a:rPr lang="en-US" sz="1800" dirty="0" err="1">
                <a:solidFill>
                  <a:schemeClr val="dk1"/>
                </a:solidFill>
                <a:latin typeface="Calibri"/>
                <a:ea typeface="Calibri"/>
                <a:cs typeface="Calibri"/>
                <a:sym typeface="Calibri"/>
              </a:rPr>
              <a:t>Piaras</a:t>
            </a:r>
            <a:r>
              <a:rPr lang="en-US" sz="1800" dirty="0">
                <a:solidFill>
                  <a:schemeClr val="dk1"/>
                </a:solidFill>
                <a:latin typeface="Calibri"/>
                <a:ea typeface="Calibri"/>
                <a:cs typeface="Calibri"/>
                <a:sym typeface="Calibri"/>
              </a:rPr>
              <a:t> Donnelly</a:t>
            </a:r>
            <a:endParaRPr sz="1800" dirty="0">
              <a:solidFill>
                <a:schemeClr val="dk1"/>
              </a:solidFill>
              <a:latin typeface="Calibri"/>
              <a:ea typeface="Calibri"/>
              <a:cs typeface="Calibri"/>
              <a:sym typeface="Calibri"/>
            </a:endParaRPr>
          </a:p>
          <a:p>
            <a:pPr>
              <a:spcBef>
                <a:spcPts val="0"/>
              </a:spcBef>
              <a:spcAft>
                <a:spcPts val="0"/>
              </a:spcAft>
            </a:pPr>
            <a:endParaRPr sz="1350" dirty="0">
              <a:solidFill>
                <a:schemeClr val="dk1"/>
              </a:solidFill>
              <a:latin typeface="Calibri"/>
              <a:ea typeface="Calibri"/>
              <a:cs typeface="Calibri"/>
              <a:sym typeface="Calibri"/>
            </a:endParaRPr>
          </a:p>
        </p:txBody>
      </p:sp>
      <p:sp>
        <p:nvSpPr>
          <p:cNvPr id="94" name="Google Shape;94;p2"/>
          <p:cNvSpPr txBox="1"/>
          <p:nvPr/>
        </p:nvSpPr>
        <p:spPr>
          <a:xfrm>
            <a:off x="3347276" y="1124744"/>
            <a:ext cx="2808900" cy="387776"/>
          </a:xfrm>
          <a:prstGeom prst="rect">
            <a:avLst/>
          </a:prstGeom>
          <a:noFill/>
          <a:ln>
            <a:noFill/>
          </a:ln>
        </p:spPr>
        <p:txBody>
          <a:bodyPr spcFirstLastPara="1" wrap="square" lIns="68569" tIns="68569" rIns="68569" bIns="68569" anchor="t" anchorCtr="0">
            <a:spAutoFit/>
          </a:bodyPr>
          <a:lstStyle/>
          <a:p>
            <a:pPr algn="ctr">
              <a:lnSpc>
                <a:spcPct val="90000"/>
              </a:lnSpc>
              <a:spcBef>
                <a:spcPts val="0"/>
              </a:spcBef>
              <a:spcAft>
                <a:spcPts val="0"/>
              </a:spcAft>
            </a:pPr>
            <a:r>
              <a:rPr lang="en-US" sz="1800" b="1">
                <a:solidFill>
                  <a:srgbClr val="0000FF"/>
                </a:solidFill>
                <a:latin typeface="Calibri"/>
                <a:ea typeface="Calibri"/>
                <a:cs typeface="Calibri"/>
                <a:sym typeface="Calibri"/>
              </a:rPr>
              <a:t>2022 South East Regional</a:t>
            </a:r>
            <a:endParaRPr sz="1800">
              <a:solidFill>
                <a:srgbClr val="0000FF"/>
              </a:solidFill>
              <a:latin typeface="Calibri"/>
              <a:ea typeface="Calibri"/>
              <a:cs typeface="Calibri"/>
              <a:sym typeface="Calibri"/>
            </a:endParaRPr>
          </a:p>
        </p:txBody>
      </p:sp>
      <p:sp>
        <p:nvSpPr>
          <p:cNvPr id="95" name="Google Shape;95;p2"/>
          <p:cNvSpPr txBox="1"/>
          <p:nvPr/>
        </p:nvSpPr>
        <p:spPr>
          <a:xfrm>
            <a:off x="3495331" y="1504352"/>
            <a:ext cx="4372207" cy="5401456"/>
          </a:xfrm>
          <a:prstGeom prst="rect">
            <a:avLst/>
          </a:prstGeom>
          <a:noFill/>
          <a:ln>
            <a:noFill/>
          </a:ln>
        </p:spPr>
        <p:txBody>
          <a:bodyPr spcFirstLastPara="1" wrap="square" lIns="68569" tIns="68569" rIns="68569" bIns="68569" anchor="t" anchorCtr="0">
            <a:spAutoFit/>
          </a:bodyPr>
          <a:lstStyle/>
          <a:p>
            <a:pPr>
              <a:spcBef>
                <a:spcPts val="0"/>
              </a:spcBef>
              <a:spcAft>
                <a:spcPts val="0"/>
              </a:spcAft>
            </a:pPr>
            <a:r>
              <a:rPr lang="en-US" sz="1800" b="1" dirty="0">
                <a:solidFill>
                  <a:srgbClr val="0070C0"/>
                </a:solidFill>
                <a:latin typeface="Calibri"/>
                <a:ea typeface="Calibri"/>
                <a:cs typeface="Calibri"/>
                <a:sym typeface="Calibri"/>
              </a:rPr>
              <a:t>2009 Age Group Regional Champions</a:t>
            </a:r>
            <a:endParaRPr sz="1800" dirty="0">
              <a:solidFill>
                <a:schemeClr val="dk1"/>
              </a:solidFill>
              <a:latin typeface="Calibri"/>
              <a:ea typeface="Calibri"/>
              <a:cs typeface="Calibri"/>
              <a:sym typeface="Calibri"/>
            </a:endParaRPr>
          </a:p>
          <a:p>
            <a:pPr marL="257175" indent="-209550">
              <a:spcBef>
                <a:spcPts val="0"/>
              </a:spcBef>
              <a:spcAft>
                <a:spcPts val="0"/>
              </a:spcAft>
              <a:buClr>
                <a:schemeClr val="dk1"/>
              </a:buClr>
              <a:buSzPts val="1400"/>
              <a:buChar char="•"/>
            </a:pPr>
            <a:r>
              <a:rPr lang="en-US" sz="1800" dirty="0">
                <a:solidFill>
                  <a:schemeClr val="dk1"/>
                </a:solidFill>
                <a:latin typeface="Calibri"/>
                <a:ea typeface="Calibri"/>
                <a:cs typeface="Calibri"/>
                <a:sym typeface="Calibri"/>
              </a:rPr>
              <a:t>Calista Almeida</a:t>
            </a:r>
            <a:endParaRPr sz="1800" dirty="0">
              <a:solidFill>
                <a:schemeClr val="dk1"/>
              </a:solidFill>
            </a:endParaRPr>
          </a:p>
          <a:p>
            <a:pPr marL="257175" indent="-209550">
              <a:spcBef>
                <a:spcPts val="0"/>
              </a:spcBef>
              <a:spcAft>
                <a:spcPts val="0"/>
              </a:spcAft>
              <a:buClr>
                <a:schemeClr val="dk1"/>
              </a:buClr>
              <a:buSzPts val="1400"/>
              <a:buChar char="•"/>
            </a:pPr>
            <a:r>
              <a:rPr lang="en-US" sz="1800" dirty="0">
                <a:solidFill>
                  <a:schemeClr val="dk1"/>
                </a:solidFill>
                <a:latin typeface="Calibri"/>
                <a:ea typeface="Calibri"/>
                <a:cs typeface="Calibri"/>
                <a:sym typeface="Calibri"/>
              </a:rPr>
              <a:t>Luisa Borgia</a:t>
            </a:r>
            <a:endParaRPr sz="1800" dirty="0">
              <a:solidFill>
                <a:schemeClr val="dk1"/>
              </a:solidFill>
            </a:endParaRPr>
          </a:p>
          <a:p>
            <a:pPr marL="257175" indent="-209550">
              <a:spcBef>
                <a:spcPts val="0"/>
              </a:spcBef>
              <a:spcAft>
                <a:spcPts val="0"/>
              </a:spcAft>
              <a:buClr>
                <a:schemeClr val="dk1"/>
              </a:buClr>
              <a:buSzPts val="1400"/>
              <a:buChar char="•"/>
            </a:pPr>
            <a:r>
              <a:rPr lang="en-US" sz="1800" dirty="0">
                <a:solidFill>
                  <a:schemeClr val="dk1"/>
                </a:solidFill>
                <a:latin typeface="Calibri"/>
                <a:ea typeface="Calibri"/>
                <a:cs typeface="Calibri"/>
                <a:sym typeface="Calibri"/>
              </a:rPr>
              <a:t>Jessica Fleming</a:t>
            </a:r>
            <a:endParaRPr sz="1800" dirty="0">
              <a:solidFill>
                <a:schemeClr val="dk1"/>
              </a:solidFill>
            </a:endParaRPr>
          </a:p>
          <a:p>
            <a:pPr marL="257175" indent="-209550">
              <a:spcBef>
                <a:spcPts val="0"/>
              </a:spcBef>
              <a:spcAft>
                <a:spcPts val="0"/>
              </a:spcAft>
              <a:buClr>
                <a:schemeClr val="dk1"/>
              </a:buClr>
              <a:buSzPts val="1400"/>
              <a:buChar char="•"/>
            </a:pPr>
            <a:r>
              <a:rPr lang="en-US" sz="1800" dirty="0">
                <a:solidFill>
                  <a:schemeClr val="dk1"/>
                </a:solidFill>
                <a:latin typeface="Calibri"/>
                <a:ea typeface="Calibri"/>
                <a:cs typeface="Calibri"/>
                <a:sym typeface="Calibri"/>
              </a:rPr>
              <a:t>Aimee Fleming</a:t>
            </a:r>
            <a:endParaRPr sz="1800" dirty="0">
              <a:solidFill>
                <a:schemeClr val="dk1"/>
              </a:solidFill>
              <a:latin typeface="Calibri"/>
              <a:ea typeface="Calibri"/>
              <a:cs typeface="Calibri"/>
              <a:sym typeface="Calibri"/>
            </a:endParaRPr>
          </a:p>
          <a:p>
            <a:pPr>
              <a:spcBef>
                <a:spcPts val="0"/>
              </a:spcBef>
              <a:spcAft>
                <a:spcPts val="0"/>
              </a:spcAft>
            </a:pPr>
            <a:r>
              <a:rPr lang="en-US" sz="1800" b="1" dirty="0">
                <a:solidFill>
                  <a:schemeClr val="dk1"/>
                </a:solidFill>
                <a:latin typeface="Calibri"/>
                <a:ea typeface="Calibri"/>
                <a:cs typeface="Calibri"/>
                <a:sym typeface="Calibri"/>
              </a:rPr>
              <a:t>2009 Age group Regional 4</a:t>
            </a:r>
            <a:r>
              <a:rPr lang="en-US" sz="1800" b="1" baseline="30000" dirty="0">
                <a:solidFill>
                  <a:schemeClr val="dk1"/>
                </a:solidFill>
                <a:latin typeface="Calibri"/>
                <a:ea typeface="Calibri"/>
                <a:cs typeface="Calibri"/>
                <a:sym typeface="Calibri"/>
              </a:rPr>
              <a:t>th</a:t>
            </a:r>
            <a:r>
              <a:rPr lang="en-US" sz="1800" b="1" dirty="0">
                <a:solidFill>
                  <a:schemeClr val="dk1"/>
                </a:solidFill>
                <a:latin typeface="Calibri"/>
                <a:ea typeface="Calibri"/>
                <a:cs typeface="Calibri"/>
                <a:sym typeface="Calibri"/>
              </a:rPr>
              <a:t> place</a:t>
            </a:r>
            <a:endParaRPr sz="1800" dirty="0">
              <a:solidFill>
                <a:schemeClr val="dk1"/>
              </a:solidFill>
              <a:latin typeface="Calibri"/>
              <a:ea typeface="Calibri"/>
              <a:cs typeface="Calibri"/>
              <a:sym typeface="Calibri"/>
            </a:endParaRPr>
          </a:p>
          <a:p>
            <a:pPr marL="257175" indent="-209550">
              <a:spcBef>
                <a:spcPts val="0"/>
              </a:spcBef>
              <a:spcAft>
                <a:spcPts val="0"/>
              </a:spcAft>
              <a:buClr>
                <a:schemeClr val="dk1"/>
              </a:buClr>
              <a:buSzPts val="1400"/>
              <a:buChar char="•"/>
            </a:pPr>
            <a:r>
              <a:rPr lang="en-US" sz="1800" dirty="0">
                <a:solidFill>
                  <a:schemeClr val="dk1"/>
                </a:solidFill>
                <a:latin typeface="Calibri"/>
                <a:ea typeface="Calibri"/>
                <a:cs typeface="Calibri"/>
                <a:sym typeface="Calibri"/>
              </a:rPr>
              <a:t>Aston Bennett</a:t>
            </a:r>
            <a:endParaRPr sz="1800" dirty="0">
              <a:solidFill>
                <a:schemeClr val="dk1"/>
              </a:solidFill>
            </a:endParaRPr>
          </a:p>
          <a:p>
            <a:pPr marL="257175" indent="-209550">
              <a:spcBef>
                <a:spcPts val="0"/>
              </a:spcBef>
              <a:spcAft>
                <a:spcPts val="0"/>
              </a:spcAft>
              <a:buClr>
                <a:schemeClr val="dk1"/>
              </a:buClr>
              <a:buSzPts val="1400"/>
              <a:buChar char="•"/>
            </a:pPr>
            <a:r>
              <a:rPr lang="en-US" sz="1800" dirty="0">
                <a:solidFill>
                  <a:schemeClr val="dk1"/>
                </a:solidFill>
                <a:latin typeface="Calibri"/>
                <a:ea typeface="Calibri"/>
                <a:cs typeface="Calibri"/>
                <a:sym typeface="Calibri"/>
              </a:rPr>
              <a:t>Sam Collier</a:t>
            </a:r>
            <a:endParaRPr sz="1800" dirty="0">
              <a:solidFill>
                <a:schemeClr val="dk1"/>
              </a:solidFill>
            </a:endParaRPr>
          </a:p>
          <a:p>
            <a:pPr marL="257175" indent="-209550">
              <a:spcBef>
                <a:spcPts val="0"/>
              </a:spcBef>
              <a:spcAft>
                <a:spcPts val="0"/>
              </a:spcAft>
              <a:buClr>
                <a:schemeClr val="dk1"/>
              </a:buClr>
              <a:buSzPts val="1400"/>
              <a:buChar char="•"/>
            </a:pPr>
            <a:r>
              <a:rPr lang="en-US" sz="1800" dirty="0">
                <a:solidFill>
                  <a:schemeClr val="dk1"/>
                </a:solidFill>
                <a:latin typeface="Calibri"/>
                <a:ea typeface="Calibri"/>
                <a:cs typeface="Calibri"/>
                <a:sym typeface="Calibri"/>
              </a:rPr>
              <a:t>Matthew Collier</a:t>
            </a:r>
            <a:endParaRPr sz="1800" dirty="0">
              <a:solidFill>
                <a:schemeClr val="dk1"/>
              </a:solidFill>
            </a:endParaRPr>
          </a:p>
          <a:p>
            <a:pPr marL="257175" indent="-209550">
              <a:spcBef>
                <a:spcPts val="0"/>
              </a:spcBef>
              <a:spcAft>
                <a:spcPts val="0"/>
              </a:spcAft>
              <a:buClr>
                <a:schemeClr val="dk1"/>
              </a:buClr>
              <a:buSzPts val="1400"/>
              <a:buChar char="•"/>
            </a:pPr>
            <a:r>
              <a:rPr lang="en-US" sz="1800" dirty="0">
                <a:solidFill>
                  <a:schemeClr val="dk1"/>
                </a:solidFill>
                <a:latin typeface="Calibri"/>
                <a:ea typeface="Calibri"/>
                <a:cs typeface="Calibri"/>
                <a:sym typeface="Calibri"/>
              </a:rPr>
              <a:t>Ryan Cutting</a:t>
            </a:r>
            <a:endParaRPr sz="1800" dirty="0">
              <a:solidFill>
                <a:schemeClr val="dk1"/>
              </a:solidFill>
            </a:endParaRPr>
          </a:p>
          <a:p>
            <a:pPr marL="257175" indent="-209550">
              <a:spcBef>
                <a:spcPts val="0"/>
              </a:spcBef>
              <a:spcAft>
                <a:spcPts val="0"/>
              </a:spcAft>
              <a:buClr>
                <a:schemeClr val="dk1"/>
              </a:buClr>
              <a:buSzPts val="1400"/>
              <a:buChar char="•"/>
            </a:pPr>
            <a:r>
              <a:rPr lang="en-US" sz="1800" dirty="0" err="1">
                <a:solidFill>
                  <a:schemeClr val="dk1"/>
                </a:solidFill>
                <a:latin typeface="Calibri"/>
                <a:ea typeface="Calibri"/>
                <a:cs typeface="Calibri"/>
                <a:sym typeface="Calibri"/>
              </a:rPr>
              <a:t>Piaras</a:t>
            </a:r>
            <a:r>
              <a:rPr lang="en-US" sz="1800" dirty="0">
                <a:solidFill>
                  <a:schemeClr val="dk1"/>
                </a:solidFill>
                <a:latin typeface="Calibri"/>
                <a:ea typeface="Calibri"/>
                <a:cs typeface="Calibri"/>
                <a:sym typeface="Calibri"/>
              </a:rPr>
              <a:t> Donnelly</a:t>
            </a:r>
            <a:endParaRPr sz="1800" dirty="0">
              <a:solidFill>
                <a:schemeClr val="dk1"/>
              </a:solidFill>
            </a:endParaRPr>
          </a:p>
          <a:p>
            <a:pPr marL="257175" indent="-209550">
              <a:spcBef>
                <a:spcPts val="0"/>
              </a:spcBef>
              <a:spcAft>
                <a:spcPts val="0"/>
              </a:spcAft>
              <a:buClr>
                <a:schemeClr val="dk1"/>
              </a:buClr>
              <a:buSzPts val="1400"/>
              <a:buChar char="•"/>
            </a:pPr>
            <a:r>
              <a:rPr lang="en-US" sz="1800" dirty="0" err="1">
                <a:solidFill>
                  <a:schemeClr val="dk1"/>
                </a:solidFill>
                <a:latin typeface="Calibri"/>
                <a:ea typeface="Calibri"/>
                <a:cs typeface="Calibri"/>
                <a:sym typeface="Calibri"/>
              </a:rPr>
              <a:t>Lukah</a:t>
            </a:r>
            <a:r>
              <a:rPr lang="en-US" sz="1800" dirty="0">
                <a:solidFill>
                  <a:schemeClr val="dk1"/>
                </a:solidFill>
                <a:latin typeface="Calibri"/>
                <a:ea typeface="Calibri"/>
                <a:cs typeface="Calibri"/>
                <a:sym typeface="Calibri"/>
              </a:rPr>
              <a:t> </a:t>
            </a:r>
            <a:r>
              <a:rPr lang="en-US" sz="1800" dirty="0" err="1">
                <a:solidFill>
                  <a:schemeClr val="dk1"/>
                </a:solidFill>
                <a:latin typeface="Calibri"/>
                <a:ea typeface="Calibri"/>
                <a:cs typeface="Calibri"/>
                <a:sym typeface="Calibri"/>
              </a:rPr>
              <a:t>Charamblous</a:t>
            </a:r>
            <a:endParaRPr sz="1800" dirty="0">
              <a:solidFill>
                <a:schemeClr val="dk1"/>
              </a:solidFill>
              <a:latin typeface="Calibri"/>
              <a:ea typeface="Calibri"/>
              <a:cs typeface="Calibri"/>
              <a:sym typeface="Calibri"/>
            </a:endParaRPr>
          </a:p>
          <a:p>
            <a:pPr>
              <a:spcBef>
                <a:spcPts val="0"/>
              </a:spcBef>
              <a:spcAft>
                <a:spcPts val="0"/>
              </a:spcAft>
            </a:pPr>
            <a:r>
              <a:rPr lang="en-US" sz="1800" b="1" dirty="0">
                <a:solidFill>
                  <a:schemeClr val="dk1"/>
                </a:solidFill>
                <a:latin typeface="Calibri"/>
                <a:ea typeface="Calibri"/>
                <a:cs typeface="Calibri"/>
                <a:sym typeface="Calibri"/>
              </a:rPr>
              <a:t>2007 Age Group 2022 South East representation</a:t>
            </a:r>
            <a:endParaRPr sz="1800" b="1" dirty="0">
              <a:solidFill>
                <a:schemeClr val="dk1"/>
              </a:solidFill>
            </a:endParaRPr>
          </a:p>
          <a:p>
            <a:pPr marL="257175" indent="-209550">
              <a:spcBef>
                <a:spcPts val="0"/>
              </a:spcBef>
              <a:spcAft>
                <a:spcPts val="0"/>
              </a:spcAft>
              <a:buClr>
                <a:schemeClr val="dk1"/>
              </a:buClr>
              <a:buSzPts val="1400"/>
              <a:buChar char="•"/>
            </a:pPr>
            <a:r>
              <a:rPr lang="en-US" sz="1800" dirty="0">
                <a:solidFill>
                  <a:schemeClr val="dk1"/>
                </a:solidFill>
                <a:latin typeface="Calibri"/>
                <a:ea typeface="Calibri"/>
                <a:cs typeface="Calibri"/>
                <a:sym typeface="Calibri"/>
              </a:rPr>
              <a:t>Oliver Philips</a:t>
            </a:r>
            <a:endParaRPr sz="1800" dirty="0">
              <a:solidFill>
                <a:schemeClr val="dk1"/>
              </a:solidFill>
            </a:endParaRPr>
          </a:p>
          <a:p>
            <a:pPr marL="257175" indent="-209550">
              <a:spcBef>
                <a:spcPts val="0"/>
              </a:spcBef>
              <a:spcAft>
                <a:spcPts val="0"/>
              </a:spcAft>
              <a:buClr>
                <a:schemeClr val="dk1"/>
              </a:buClr>
              <a:buSzPts val="1400"/>
              <a:buChar char="•"/>
            </a:pPr>
            <a:r>
              <a:rPr lang="en-US" sz="1800" dirty="0">
                <a:solidFill>
                  <a:schemeClr val="dk1"/>
                </a:solidFill>
                <a:latin typeface="Calibri"/>
                <a:ea typeface="Calibri"/>
                <a:cs typeface="Calibri"/>
                <a:sym typeface="Calibri"/>
              </a:rPr>
              <a:t>Alexander Matthews</a:t>
            </a:r>
            <a:endParaRPr sz="1800" dirty="0">
              <a:solidFill>
                <a:schemeClr val="dk1"/>
              </a:solidFill>
              <a:latin typeface="Calibri"/>
              <a:ea typeface="Calibri"/>
              <a:cs typeface="Calibri"/>
              <a:sym typeface="Calibri"/>
            </a:endParaRPr>
          </a:p>
          <a:p>
            <a:pPr>
              <a:spcBef>
                <a:spcPts val="0"/>
              </a:spcBef>
              <a:spcAft>
                <a:spcPts val="0"/>
              </a:spcAft>
            </a:pPr>
            <a:r>
              <a:rPr lang="en-US" sz="1800" b="1" dirty="0">
                <a:solidFill>
                  <a:schemeClr val="dk1"/>
                </a:solidFill>
                <a:latin typeface="Calibri"/>
                <a:ea typeface="Calibri"/>
                <a:cs typeface="Calibri"/>
                <a:sym typeface="Calibri"/>
              </a:rPr>
              <a:t>2007 Age Group Championships 2022</a:t>
            </a:r>
            <a:endParaRPr sz="1800" b="1" dirty="0">
              <a:solidFill>
                <a:schemeClr val="dk1"/>
              </a:solidFill>
            </a:endParaRPr>
          </a:p>
          <a:p>
            <a:pPr marL="257175" indent="-209550">
              <a:spcBef>
                <a:spcPts val="0"/>
              </a:spcBef>
              <a:spcAft>
                <a:spcPts val="0"/>
              </a:spcAft>
              <a:buClr>
                <a:schemeClr val="dk1"/>
              </a:buClr>
              <a:buSzPts val="1400"/>
              <a:buChar char="•"/>
            </a:pPr>
            <a:r>
              <a:rPr lang="en-US" sz="1800" dirty="0">
                <a:solidFill>
                  <a:schemeClr val="dk1"/>
                </a:solidFill>
                <a:latin typeface="Calibri"/>
                <a:ea typeface="Calibri"/>
                <a:cs typeface="Calibri"/>
                <a:sym typeface="Calibri"/>
              </a:rPr>
              <a:t>Calista Almeida</a:t>
            </a:r>
            <a:endParaRPr sz="1800" dirty="0">
              <a:solidFill>
                <a:schemeClr val="dk1"/>
              </a:solidFill>
            </a:endParaRPr>
          </a:p>
          <a:p>
            <a:pPr marL="257175" indent="-209550">
              <a:spcBef>
                <a:spcPts val="0"/>
              </a:spcBef>
              <a:spcAft>
                <a:spcPts val="0"/>
              </a:spcAft>
              <a:buClr>
                <a:schemeClr val="dk1"/>
              </a:buClr>
              <a:buSzPts val="1400"/>
              <a:buChar char="•"/>
            </a:pPr>
            <a:r>
              <a:rPr lang="en-US" sz="1800" dirty="0">
                <a:solidFill>
                  <a:schemeClr val="dk1"/>
                </a:solidFill>
                <a:latin typeface="Calibri"/>
                <a:ea typeface="Calibri"/>
                <a:cs typeface="Calibri"/>
                <a:sym typeface="Calibri"/>
              </a:rPr>
              <a:t>Jessica Fleming</a:t>
            </a:r>
            <a:endParaRPr sz="1800" dirty="0">
              <a:solidFill>
                <a:schemeClr val="dk1"/>
              </a:solidFill>
              <a:latin typeface="Calibri"/>
              <a:ea typeface="Calibri"/>
              <a:cs typeface="Calibri"/>
              <a:sym typeface="Calibri"/>
            </a:endParaRPr>
          </a:p>
        </p:txBody>
      </p:sp>
      <p:sp>
        <p:nvSpPr>
          <p:cNvPr id="96" name="Google Shape;96;p2"/>
          <p:cNvSpPr txBox="1"/>
          <p:nvPr/>
        </p:nvSpPr>
        <p:spPr>
          <a:xfrm>
            <a:off x="2451281" y="5216981"/>
            <a:ext cx="2955600" cy="276969"/>
          </a:xfrm>
          <a:prstGeom prst="rect">
            <a:avLst/>
          </a:prstGeom>
          <a:noFill/>
          <a:ln>
            <a:noFill/>
          </a:ln>
        </p:spPr>
        <p:txBody>
          <a:bodyPr spcFirstLastPara="1" wrap="square" lIns="68569" tIns="34275" rIns="68569" bIns="34275" anchor="t" anchorCtr="0">
            <a:spAutoFit/>
          </a:bodyPr>
          <a:lstStyle/>
          <a:p>
            <a:pPr>
              <a:spcBef>
                <a:spcPts val="0"/>
              </a:spcBef>
              <a:spcAft>
                <a:spcPts val="0"/>
              </a:spcAft>
            </a:pPr>
            <a:endParaRPr sz="1350">
              <a:solidFill>
                <a:schemeClr val="dk1"/>
              </a:solidFill>
              <a:latin typeface="Calibri"/>
              <a:ea typeface="Calibri"/>
              <a:cs typeface="Calibri"/>
              <a:sym typeface="Calibri"/>
            </a:endParaRPr>
          </a:p>
        </p:txBody>
      </p:sp>
      <p:sp>
        <p:nvSpPr>
          <p:cNvPr id="97" name="Google Shape;97;p2"/>
          <p:cNvSpPr txBox="1"/>
          <p:nvPr/>
        </p:nvSpPr>
        <p:spPr>
          <a:xfrm>
            <a:off x="5617538" y="4253794"/>
            <a:ext cx="2250000" cy="415476"/>
          </a:xfrm>
          <a:prstGeom prst="rect">
            <a:avLst/>
          </a:prstGeom>
          <a:noFill/>
          <a:ln>
            <a:noFill/>
          </a:ln>
        </p:spPr>
        <p:txBody>
          <a:bodyPr spcFirstLastPara="1" wrap="square" lIns="68569" tIns="68569" rIns="68569" bIns="68569" anchor="t" anchorCtr="0">
            <a:spAutoFit/>
          </a:bodyPr>
          <a:lstStyle/>
          <a:p>
            <a:pPr marL="342900">
              <a:spcBef>
                <a:spcPts val="0"/>
              </a:spcBef>
              <a:spcAft>
                <a:spcPts val="0"/>
              </a:spcAft>
            </a:pPr>
            <a:endParaRPr sz="1800"/>
          </a:p>
        </p:txBody>
      </p:sp>
      <p:pic>
        <p:nvPicPr>
          <p:cNvPr id="2" name="Picture 1">
            <a:extLst>
              <a:ext uri="{FF2B5EF4-FFF2-40B4-BE49-F238E27FC236}">
                <a16:creationId xmlns:a16="http://schemas.microsoft.com/office/drawing/2014/main" id="{05E85B12-9373-F650-667B-945C815BF387}"/>
              </a:ext>
            </a:extLst>
          </p:cNvPr>
          <p:cNvPicPr>
            <a:picLocks noChangeAspect="1"/>
          </p:cNvPicPr>
          <p:nvPr/>
        </p:nvPicPr>
        <p:blipFill>
          <a:blip r:embed="rId3"/>
          <a:stretch>
            <a:fillRect/>
          </a:stretch>
        </p:blipFill>
        <p:spPr>
          <a:xfrm>
            <a:off x="6934038" y="34970"/>
            <a:ext cx="2209962" cy="1800029"/>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99;p2">
            <a:extLst>
              <a:ext uri="{FF2B5EF4-FFF2-40B4-BE49-F238E27FC236}">
                <a16:creationId xmlns:a16="http://schemas.microsoft.com/office/drawing/2014/main" id="{E6651168-5CAB-0995-1CD3-D5865E337B2A}"/>
              </a:ext>
            </a:extLst>
          </p:cNvPr>
          <p:cNvSpPr txBox="1"/>
          <p:nvPr/>
        </p:nvSpPr>
        <p:spPr>
          <a:xfrm>
            <a:off x="348332" y="2311540"/>
            <a:ext cx="3491400" cy="1477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b="1" dirty="0">
                <a:solidFill>
                  <a:schemeClr val="dk1"/>
                </a:solidFill>
                <a:latin typeface="Calibri"/>
                <a:ea typeface="Calibri"/>
                <a:cs typeface="Calibri"/>
                <a:sym typeface="Calibri"/>
              </a:rPr>
              <a:t>2006 Age group 2023 Regional Runners Up</a:t>
            </a:r>
            <a:endParaRPr b="1" dirty="0">
              <a:solidFill>
                <a:schemeClr val="dk1"/>
              </a:solidFill>
            </a:endParaRPr>
          </a:p>
          <a:p>
            <a:pPr marL="342900" lvl="0" indent="-279400" algn="l" rtl="0">
              <a:spcBef>
                <a:spcPts val="0"/>
              </a:spcBef>
              <a:spcAft>
                <a:spcPts val="0"/>
              </a:spcAft>
              <a:buClr>
                <a:schemeClr val="dk1"/>
              </a:buClr>
              <a:buSzPts val="1400"/>
              <a:buChar char="•"/>
            </a:pPr>
            <a:r>
              <a:rPr lang="en-US" dirty="0">
                <a:solidFill>
                  <a:schemeClr val="dk1"/>
                </a:solidFill>
                <a:latin typeface="Calibri"/>
                <a:ea typeface="Calibri"/>
                <a:cs typeface="Calibri"/>
                <a:sym typeface="Calibri"/>
              </a:rPr>
              <a:t>Oliver Philips</a:t>
            </a:r>
            <a:endParaRPr dirty="0">
              <a:solidFill>
                <a:schemeClr val="dk1"/>
              </a:solidFill>
              <a:latin typeface="Calibri"/>
              <a:ea typeface="Calibri"/>
              <a:cs typeface="Calibri"/>
              <a:sym typeface="Calibri"/>
            </a:endParaRPr>
          </a:p>
          <a:p>
            <a:pPr marL="457200" lvl="0" indent="0" algn="l" rtl="0">
              <a:spcBef>
                <a:spcPts val="0"/>
              </a:spcBef>
              <a:spcAft>
                <a:spcPts val="0"/>
              </a:spcAft>
              <a:buNone/>
            </a:pPr>
            <a:endParaRPr dirty="0">
              <a:solidFill>
                <a:schemeClr val="dk1"/>
              </a:solidFill>
              <a:latin typeface="Calibri"/>
              <a:ea typeface="Calibri"/>
              <a:cs typeface="Calibri"/>
              <a:sym typeface="Calibri"/>
            </a:endParaRPr>
          </a:p>
          <a:p>
            <a:pPr marL="0" lvl="0" indent="0" algn="l" rtl="0">
              <a:spcBef>
                <a:spcPts val="0"/>
              </a:spcBef>
              <a:spcAft>
                <a:spcPts val="0"/>
              </a:spcAft>
              <a:buNone/>
            </a:pPr>
            <a:r>
              <a:rPr lang="en-US" b="1" dirty="0">
                <a:solidFill>
                  <a:schemeClr val="dk1"/>
                </a:solidFill>
                <a:latin typeface="Calibri"/>
                <a:ea typeface="Calibri"/>
                <a:cs typeface="Calibri"/>
                <a:sym typeface="Calibri"/>
              </a:rPr>
              <a:t>2007 Age Group 2023 4</a:t>
            </a:r>
            <a:r>
              <a:rPr lang="en-US" b="1" baseline="30000" dirty="0">
                <a:solidFill>
                  <a:schemeClr val="dk1"/>
                </a:solidFill>
                <a:latin typeface="Calibri"/>
                <a:ea typeface="Calibri"/>
                <a:cs typeface="Calibri"/>
                <a:sym typeface="Calibri"/>
              </a:rPr>
              <a:t>th</a:t>
            </a:r>
            <a:r>
              <a:rPr lang="en-US" b="1" dirty="0">
                <a:solidFill>
                  <a:schemeClr val="dk1"/>
                </a:solidFill>
                <a:latin typeface="Calibri"/>
                <a:ea typeface="Calibri"/>
                <a:cs typeface="Calibri"/>
                <a:sym typeface="Calibri"/>
              </a:rPr>
              <a:t> place</a:t>
            </a:r>
            <a:endParaRPr b="1" dirty="0">
              <a:solidFill>
                <a:schemeClr val="dk1"/>
              </a:solidFill>
            </a:endParaRPr>
          </a:p>
          <a:p>
            <a:pPr marL="342900" lvl="0" indent="-279400" algn="l" rtl="0">
              <a:spcBef>
                <a:spcPts val="0"/>
              </a:spcBef>
              <a:spcAft>
                <a:spcPts val="0"/>
              </a:spcAft>
              <a:buClr>
                <a:schemeClr val="dk1"/>
              </a:buClr>
              <a:buSzPts val="1400"/>
              <a:buChar char="•"/>
            </a:pPr>
            <a:r>
              <a:rPr lang="en-US" dirty="0">
                <a:solidFill>
                  <a:schemeClr val="dk1"/>
                </a:solidFill>
                <a:latin typeface="Calibri"/>
                <a:ea typeface="Calibri"/>
                <a:cs typeface="Calibri"/>
                <a:sym typeface="Calibri"/>
              </a:rPr>
              <a:t>Gabby Almeida</a:t>
            </a:r>
            <a:endParaRPr dirty="0">
              <a:solidFill>
                <a:schemeClr val="dk1"/>
              </a:solidFill>
            </a:endParaRPr>
          </a:p>
          <a:p>
            <a:pPr marL="342900" lvl="0" indent="-279400" algn="l" rtl="0">
              <a:spcBef>
                <a:spcPts val="0"/>
              </a:spcBef>
              <a:spcAft>
                <a:spcPts val="0"/>
              </a:spcAft>
              <a:buClr>
                <a:schemeClr val="dk1"/>
              </a:buClr>
              <a:buSzPts val="1400"/>
              <a:buChar char="•"/>
            </a:pPr>
            <a:r>
              <a:rPr lang="en-US" dirty="0">
                <a:solidFill>
                  <a:schemeClr val="dk1"/>
                </a:solidFill>
                <a:latin typeface="Calibri"/>
                <a:ea typeface="Calibri"/>
                <a:cs typeface="Calibri"/>
                <a:sym typeface="Calibri"/>
              </a:rPr>
              <a:t>Rachel Cutting</a:t>
            </a:r>
            <a:endParaRPr dirty="0"/>
          </a:p>
        </p:txBody>
      </p:sp>
      <p:sp>
        <p:nvSpPr>
          <p:cNvPr id="5" name="Google Shape;100;p2">
            <a:extLst>
              <a:ext uri="{FF2B5EF4-FFF2-40B4-BE49-F238E27FC236}">
                <a16:creationId xmlns:a16="http://schemas.microsoft.com/office/drawing/2014/main" id="{002A03E1-8BD8-4331-5ECA-82842C441B85}"/>
              </a:ext>
            </a:extLst>
          </p:cNvPr>
          <p:cNvSpPr txBox="1"/>
          <p:nvPr/>
        </p:nvSpPr>
        <p:spPr>
          <a:xfrm>
            <a:off x="94532" y="1541525"/>
            <a:ext cx="3745200" cy="849600"/>
          </a:xfrm>
          <a:prstGeom prst="rect">
            <a:avLst/>
          </a:prstGeom>
          <a:noFill/>
          <a:ln>
            <a:noFill/>
          </a:ln>
        </p:spPr>
        <p:txBody>
          <a:bodyPr spcFirstLastPara="1" wrap="square" lIns="91425" tIns="91425" rIns="91425" bIns="91425" anchor="t" anchorCtr="0">
            <a:spAutoFit/>
          </a:bodyPr>
          <a:lstStyle/>
          <a:p>
            <a:pPr marL="0" lvl="0" indent="0" algn="ctr" rtl="0">
              <a:lnSpc>
                <a:spcPct val="90000"/>
              </a:lnSpc>
              <a:spcBef>
                <a:spcPts val="0"/>
              </a:spcBef>
              <a:spcAft>
                <a:spcPts val="0"/>
              </a:spcAft>
              <a:buNone/>
            </a:pPr>
            <a:r>
              <a:rPr lang="en-US" sz="2400" b="1" dirty="0">
                <a:solidFill>
                  <a:srgbClr val="0000FF"/>
                </a:solidFill>
                <a:latin typeface="Calibri"/>
                <a:ea typeface="Calibri"/>
                <a:cs typeface="Calibri"/>
                <a:sym typeface="Calibri"/>
              </a:rPr>
              <a:t>2023 South East Regional success so far…</a:t>
            </a:r>
            <a:endParaRPr sz="2400" dirty="0">
              <a:solidFill>
                <a:srgbClr val="0000FF"/>
              </a:solidFill>
              <a:latin typeface="Calibri"/>
              <a:ea typeface="Calibri"/>
              <a:cs typeface="Calibri"/>
              <a:sym typeface="Calibri"/>
            </a:endParaRPr>
          </a:p>
        </p:txBody>
      </p:sp>
      <p:sp>
        <p:nvSpPr>
          <p:cNvPr id="6" name="Google Shape;101;p2">
            <a:extLst>
              <a:ext uri="{FF2B5EF4-FFF2-40B4-BE49-F238E27FC236}">
                <a16:creationId xmlns:a16="http://schemas.microsoft.com/office/drawing/2014/main" id="{51F6150D-CF41-40BB-73EE-8F0AD7969DD3}"/>
              </a:ext>
            </a:extLst>
          </p:cNvPr>
          <p:cNvSpPr txBox="1"/>
          <p:nvPr/>
        </p:nvSpPr>
        <p:spPr>
          <a:xfrm>
            <a:off x="3839732" y="1514809"/>
            <a:ext cx="4633200" cy="5172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Clr>
                <a:schemeClr val="dk1"/>
              </a:buClr>
              <a:buSzPts val="3200"/>
              <a:buFont typeface="Arial"/>
              <a:buNone/>
            </a:pPr>
            <a:r>
              <a:rPr lang="en-US" sz="2400" b="1" dirty="0">
                <a:solidFill>
                  <a:schemeClr val="accent6"/>
                </a:solidFill>
                <a:latin typeface="Calibri"/>
                <a:ea typeface="Calibri"/>
                <a:cs typeface="Calibri"/>
                <a:sym typeface="Calibri"/>
              </a:rPr>
              <a:t>Achieved representing Worthing</a:t>
            </a:r>
            <a:endParaRPr sz="2400" dirty="0">
              <a:solidFill>
                <a:schemeClr val="accent6"/>
              </a:solidFill>
              <a:latin typeface="Calibri"/>
              <a:ea typeface="Calibri"/>
              <a:cs typeface="Calibri"/>
              <a:sym typeface="Calibri"/>
            </a:endParaRPr>
          </a:p>
        </p:txBody>
      </p:sp>
      <p:sp>
        <p:nvSpPr>
          <p:cNvPr id="7" name="Google Shape;102;p2">
            <a:extLst>
              <a:ext uri="{FF2B5EF4-FFF2-40B4-BE49-F238E27FC236}">
                <a16:creationId xmlns:a16="http://schemas.microsoft.com/office/drawing/2014/main" id="{6BDE7604-E804-0F86-C250-01658AAD411D}"/>
              </a:ext>
            </a:extLst>
          </p:cNvPr>
          <p:cNvSpPr txBox="1"/>
          <p:nvPr/>
        </p:nvSpPr>
        <p:spPr>
          <a:xfrm>
            <a:off x="3839732" y="2032009"/>
            <a:ext cx="5196764" cy="2708403"/>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000" b="1" dirty="0">
                <a:solidFill>
                  <a:srgbClr val="0070C0"/>
                </a:solidFill>
                <a:latin typeface="Calibri"/>
                <a:ea typeface="Calibri"/>
                <a:cs typeface="Calibri"/>
                <a:sym typeface="Calibri"/>
              </a:rPr>
              <a:t>2006 Age group 2022 National Age Group Champions</a:t>
            </a:r>
            <a:endParaRPr sz="2000" b="1" dirty="0">
              <a:solidFill>
                <a:srgbClr val="0070C0"/>
              </a:solidFill>
              <a:latin typeface="Calibri"/>
              <a:ea typeface="Calibri"/>
              <a:cs typeface="Calibri"/>
              <a:sym typeface="Calibri"/>
            </a:endParaRPr>
          </a:p>
          <a:p>
            <a:pPr marL="342900" lvl="0" indent="-279400" algn="l" rtl="0">
              <a:spcBef>
                <a:spcPts val="0"/>
              </a:spcBef>
              <a:spcAft>
                <a:spcPts val="0"/>
              </a:spcAft>
              <a:buClr>
                <a:schemeClr val="dk1"/>
              </a:buClr>
              <a:buSzPts val="1400"/>
              <a:buChar char="•"/>
            </a:pPr>
            <a:r>
              <a:rPr lang="en-US" sz="2000" dirty="0">
                <a:solidFill>
                  <a:schemeClr val="dk1"/>
                </a:solidFill>
                <a:latin typeface="Calibri"/>
                <a:ea typeface="Calibri"/>
                <a:cs typeface="Calibri"/>
                <a:sym typeface="Calibri"/>
              </a:rPr>
              <a:t>Oliver Philips</a:t>
            </a:r>
            <a:endParaRPr sz="2000" dirty="0">
              <a:solidFill>
                <a:schemeClr val="dk1"/>
              </a:solidFill>
              <a:latin typeface="Calibri"/>
              <a:ea typeface="Calibri"/>
              <a:cs typeface="Calibri"/>
              <a:sym typeface="Calibri"/>
            </a:endParaRPr>
          </a:p>
          <a:p>
            <a:pPr marL="0" lvl="0" indent="0" algn="l" rtl="0">
              <a:spcBef>
                <a:spcPts val="0"/>
              </a:spcBef>
              <a:spcAft>
                <a:spcPts val="0"/>
              </a:spcAft>
              <a:buNone/>
            </a:pPr>
            <a:r>
              <a:rPr lang="en-US" sz="2000" b="1" dirty="0">
                <a:solidFill>
                  <a:schemeClr val="dk1"/>
                </a:solidFill>
                <a:latin typeface="Calibri"/>
                <a:ea typeface="Calibri"/>
                <a:cs typeface="Calibri"/>
                <a:sym typeface="Calibri"/>
              </a:rPr>
              <a:t>2007 Age Group 2022 National Age Group competition</a:t>
            </a:r>
            <a:endParaRPr sz="2000" b="1" dirty="0">
              <a:solidFill>
                <a:schemeClr val="dk1"/>
              </a:solidFill>
            </a:endParaRPr>
          </a:p>
          <a:p>
            <a:pPr marL="342900" lvl="0" indent="-279400" algn="l" rtl="0">
              <a:spcBef>
                <a:spcPts val="0"/>
              </a:spcBef>
              <a:spcAft>
                <a:spcPts val="0"/>
              </a:spcAft>
              <a:buClr>
                <a:schemeClr val="dk1"/>
              </a:buClr>
              <a:buSzPts val="1400"/>
              <a:buChar char="•"/>
            </a:pPr>
            <a:r>
              <a:rPr lang="en-US" sz="2000" dirty="0">
                <a:solidFill>
                  <a:schemeClr val="dk1"/>
                </a:solidFill>
                <a:latin typeface="Calibri"/>
                <a:ea typeface="Calibri"/>
                <a:cs typeface="Calibri"/>
                <a:sym typeface="Calibri"/>
              </a:rPr>
              <a:t>Matthew Collier</a:t>
            </a:r>
            <a:endParaRPr sz="2000" dirty="0">
              <a:solidFill>
                <a:schemeClr val="dk1"/>
              </a:solidFill>
            </a:endParaRPr>
          </a:p>
          <a:p>
            <a:pPr marL="342900" lvl="0" indent="-279400" algn="l" rtl="0">
              <a:spcBef>
                <a:spcPts val="0"/>
              </a:spcBef>
              <a:spcAft>
                <a:spcPts val="0"/>
              </a:spcAft>
              <a:buClr>
                <a:schemeClr val="dk1"/>
              </a:buClr>
              <a:buSzPts val="1400"/>
              <a:buChar char="•"/>
            </a:pPr>
            <a:r>
              <a:rPr lang="en-US" sz="2000" dirty="0">
                <a:solidFill>
                  <a:schemeClr val="dk1"/>
                </a:solidFill>
                <a:latin typeface="Calibri"/>
                <a:ea typeface="Calibri"/>
                <a:cs typeface="Calibri"/>
                <a:sym typeface="Calibri"/>
              </a:rPr>
              <a:t>Sam Collier</a:t>
            </a:r>
            <a:endParaRPr sz="2000" dirty="0">
              <a:solidFill>
                <a:schemeClr val="dk1"/>
              </a:solidFill>
            </a:endParaRPr>
          </a:p>
          <a:p>
            <a:pPr marL="342900" lvl="0" indent="-279400" algn="l" rtl="0">
              <a:spcBef>
                <a:spcPts val="0"/>
              </a:spcBef>
              <a:spcAft>
                <a:spcPts val="0"/>
              </a:spcAft>
              <a:buClr>
                <a:schemeClr val="dk1"/>
              </a:buClr>
              <a:buSzPts val="1400"/>
              <a:buChar char="•"/>
            </a:pPr>
            <a:r>
              <a:rPr lang="en-US" sz="2000" dirty="0">
                <a:solidFill>
                  <a:schemeClr val="dk1"/>
                </a:solidFill>
                <a:latin typeface="Calibri"/>
                <a:ea typeface="Calibri"/>
                <a:cs typeface="Calibri"/>
                <a:sym typeface="Calibri"/>
              </a:rPr>
              <a:t>Ryan Cutting </a:t>
            </a:r>
            <a:endParaRPr sz="2000" dirty="0">
              <a:solidFill>
                <a:schemeClr val="dk1"/>
              </a:solidFill>
              <a:latin typeface="Calibri"/>
              <a:ea typeface="Calibri"/>
              <a:cs typeface="Calibri"/>
              <a:sym typeface="Calibri"/>
            </a:endParaRPr>
          </a:p>
        </p:txBody>
      </p:sp>
      <p:sp>
        <p:nvSpPr>
          <p:cNvPr id="8" name="Google Shape;103;p2">
            <a:extLst>
              <a:ext uri="{FF2B5EF4-FFF2-40B4-BE49-F238E27FC236}">
                <a16:creationId xmlns:a16="http://schemas.microsoft.com/office/drawing/2014/main" id="{60E7C757-B635-8EF1-9BE8-D7E9FF0B3A0D}"/>
              </a:ext>
            </a:extLst>
          </p:cNvPr>
          <p:cNvSpPr txBox="1"/>
          <p:nvPr/>
        </p:nvSpPr>
        <p:spPr>
          <a:xfrm>
            <a:off x="3839732" y="4509120"/>
            <a:ext cx="5304268" cy="2339072"/>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000" b="1" dirty="0">
                <a:solidFill>
                  <a:schemeClr val="dk1"/>
                </a:solidFill>
                <a:latin typeface="Calibri"/>
                <a:ea typeface="Calibri"/>
                <a:cs typeface="Calibri"/>
                <a:sym typeface="Calibri"/>
              </a:rPr>
              <a:t>2009 Age Group 2022 National Age Group Competition</a:t>
            </a:r>
            <a:endParaRPr sz="2000" b="1" dirty="0">
              <a:solidFill>
                <a:schemeClr val="dk1"/>
              </a:solidFill>
            </a:endParaRPr>
          </a:p>
          <a:p>
            <a:pPr marL="342900" lvl="0" indent="-279400" algn="l" rtl="0">
              <a:spcBef>
                <a:spcPts val="0"/>
              </a:spcBef>
              <a:spcAft>
                <a:spcPts val="0"/>
              </a:spcAft>
              <a:buClr>
                <a:schemeClr val="dk1"/>
              </a:buClr>
              <a:buSzPts val="1400"/>
              <a:buChar char="•"/>
            </a:pPr>
            <a:r>
              <a:rPr lang="en-US" sz="2000" dirty="0">
                <a:solidFill>
                  <a:schemeClr val="dk1"/>
                </a:solidFill>
                <a:latin typeface="Calibri"/>
                <a:ea typeface="Calibri"/>
                <a:cs typeface="Calibri"/>
                <a:sym typeface="Calibri"/>
              </a:rPr>
              <a:t>Calista Almeida, Luisa Borgia</a:t>
            </a:r>
            <a:endParaRPr sz="2000" dirty="0">
              <a:solidFill>
                <a:schemeClr val="dk1"/>
              </a:solidFill>
            </a:endParaRPr>
          </a:p>
          <a:p>
            <a:pPr marL="342900" lvl="0" indent="-279400" algn="l" rtl="0">
              <a:spcBef>
                <a:spcPts val="0"/>
              </a:spcBef>
              <a:spcAft>
                <a:spcPts val="0"/>
              </a:spcAft>
              <a:buClr>
                <a:schemeClr val="dk1"/>
              </a:buClr>
              <a:buSzPts val="1400"/>
              <a:buChar char="•"/>
            </a:pPr>
            <a:r>
              <a:rPr lang="en-US" sz="2000" dirty="0">
                <a:solidFill>
                  <a:schemeClr val="dk1"/>
                </a:solidFill>
                <a:latin typeface="Calibri"/>
                <a:ea typeface="Calibri"/>
                <a:cs typeface="Calibri"/>
                <a:sym typeface="Calibri"/>
              </a:rPr>
              <a:t>Jessica Fleming, Aimee Fleming</a:t>
            </a:r>
            <a:endParaRPr sz="2000" dirty="0">
              <a:solidFill>
                <a:schemeClr val="dk1"/>
              </a:solidFill>
            </a:endParaRPr>
          </a:p>
          <a:p>
            <a:pPr marL="0" lvl="0" indent="0" algn="l" rtl="0">
              <a:spcBef>
                <a:spcPts val="0"/>
              </a:spcBef>
              <a:spcAft>
                <a:spcPts val="0"/>
              </a:spcAft>
              <a:buNone/>
            </a:pPr>
            <a:r>
              <a:rPr lang="en-US" sz="2000" b="1" dirty="0">
                <a:solidFill>
                  <a:schemeClr val="dk1"/>
                </a:solidFill>
                <a:latin typeface="Calibri"/>
                <a:ea typeface="Calibri"/>
                <a:cs typeface="Calibri"/>
                <a:sym typeface="Calibri"/>
              </a:rPr>
              <a:t>2007 Age Group 2023 National Age Group Competition</a:t>
            </a:r>
            <a:endParaRPr sz="2000" b="1" dirty="0">
              <a:solidFill>
                <a:schemeClr val="dk1"/>
              </a:solidFill>
            </a:endParaRPr>
          </a:p>
          <a:p>
            <a:pPr marL="342900" lvl="0" indent="-279400" algn="l" rtl="0">
              <a:spcBef>
                <a:spcPts val="0"/>
              </a:spcBef>
              <a:spcAft>
                <a:spcPts val="0"/>
              </a:spcAft>
              <a:buClr>
                <a:schemeClr val="dk1"/>
              </a:buClr>
              <a:buSzPts val="1400"/>
              <a:buChar char="•"/>
            </a:pPr>
            <a:r>
              <a:rPr lang="en-US" sz="2000" dirty="0">
                <a:solidFill>
                  <a:schemeClr val="dk1"/>
                </a:solidFill>
                <a:latin typeface="Calibri"/>
                <a:ea typeface="Calibri"/>
                <a:cs typeface="Calibri"/>
                <a:sym typeface="Calibri"/>
              </a:rPr>
              <a:t>Jessica Fleming and Aimee Fleming</a:t>
            </a:r>
            <a:endParaRPr sz="2000" dirty="0"/>
          </a:p>
        </p:txBody>
      </p:sp>
      <p:pic>
        <p:nvPicPr>
          <p:cNvPr id="9" name="Picture 8">
            <a:extLst>
              <a:ext uri="{FF2B5EF4-FFF2-40B4-BE49-F238E27FC236}">
                <a16:creationId xmlns:a16="http://schemas.microsoft.com/office/drawing/2014/main" id="{F79E32D9-9DEB-8969-092E-8C8638262DF4}"/>
              </a:ext>
            </a:extLst>
          </p:cNvPr>
          <p:cNvPicPr>
            <a:picLocks noChangeAspect="1"/>
          </p:cNvPicPr>
          <p:nvPr/>
        </p:nvPicPr>
        <p:blipFill>
          <a:blip r:embed="rId2"/>
          <a:stretch>
            <a:fillRect/>
          </a:stretch>
        </p:blipFill>
        <p:spPr>
          <a:xfrm>
            <a:off x="6934038" y="34970"/>
            <a:ext cx="2209962" cy="1800029"/>
          </a:xfrm>
          <a:prstGeom prst="rect">
            <a:avLst/>
          </a:prstGeom>
        </p:spPr>
      </p:pic>
    </p:spTree>
    <p:extLst>
      <p:ext uri="{BB962C8B-B14F-4D97-AF65-F5344CB8AC3E}">
        <p14:creationId xmlns:p14="http://schemas.microsoft.com/office/powerpoint/2010/main" val="2655990260"/>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g21609d56106_0_29"/>
          <p:cNvSpPr txBox="1">
            <a:spLocks noGrp="1"/>
          </p:cNvSpPr>
          <p:nvPr>
            <p:ph type="title"/>
          </p:nvPr>
        </p:nvSpPr>
        <p:spPr>
          <a:xfrm>
            <a:off x="628650" y="1131094"/>
            <a:ext cx="7886700" cy="994275"/>
          </a:xfrm>
          <a:prstGeom prst="rect">
            <a:avLst/>
          </a:prstGeom>
        </p:spPr>
        <p:txBody>
          <a:bodyPr spcFirstLastPara="1" vert="horz" wrap="square" lIns="68569" tIns="34275" rIns="68569" bIns="34275" rtlCol="0" anchor="ctr" anchorCtr="0">
            <a:normAutofit/>
          </a:bodyPr>
          <a:lstStyle/>
          <a:p>
            <a:pPr>
              <a:spcBef>
                <a:spcPts val="0"/>
              </a:spcBef>
            </a:pPr>
            <a:r>
              <a:rPr lang="en-US"/>
              <a:t>Water Polo Update</a:t>
            </a:r>
            <a:endParaRPr/>
          </a:p>
        </p:txBody>
      </p:sp>
      <p:sp>
        <p:nvSpPr>
          <p:cNvPr id="109" name="Google Shape;109;g21609d56106_0_29"/>
          <p:cNvSpPr txBox="1">
            <a:spLocks noGrp="1"/>
          </p:cNvSpPr>
          <p:nvPr>
            <p:ph type="body" idx="1"/>
          </p:nvPr>
        </p:nvSpPr>
        <p:spPr>
          <a:xfrm>
            <a:off x="628650" y="2226468"/>
            <a:ext cx="8119814" cy="4010843"/>
          </a:xfrm>
          <a:prstGeom prst="rect">
            <a:avLst/>
          </a:prstGeom>
        </p:spPr>
        <p:txBody>
          <a:bodyPr spcFirstLastPara="1" vert="horz" wrap="square" lIns="68569" tIns="34275" rIns="68569" bIns="34275" rtlCol="0" anchor="t" anchorCtr="0">
            <a:normAutofit/>
          </a:bodyPr>
          <a:lstStyle/>
          <a:p>
            <a:pPr marL="0" indent="0">
              <a:lnSpc>
                <a:spcPct val="90000"/>
              </a:lnSpc>
              <a:spcBef>
                <a:spcPts val="750"/>
              </a:spcBef>
              <a:buNone/>
            </a:pPr>
            <a:r>
              <a:rPr lang="en-US" sz="1800" b="1" dirty="0"/>
              <a:t>Coaching Update:</a:t>
            </a:r>
            <a:endParaRPr sz="1800" b="1" dirty="0"/>
          </a:p>
          <a:p>
            <a:pPr marL="514350" lvl="1" indent="-152400">
              <a:lnSpc>
                <a:spcPct val="90000"/>
              </a:lnSpc>
              <a:spcBef>
                <a:spcPts val="750"/>
              </a:spcBef>
              <a:buSzPts val="1400"/>
              <a:buChar char="•"/>
            </a:pPr>
            <a:r>
              <a:rPr lang="en-US" sz="1800" dirty="0"/>
              <a:t>Level 1 - Course underway - Hermione Davies, Kaitlyn Lipscombe and Steven Bennett - all due to finish in March</a:t>
            </a:r>
            <a:endParaRPr sz="1800" dirty="0"/>
          </a:p>
          <a:p>
            <a:pPr marL="514350" lvl="1" indent="-152400">
              <a:lnSpc>
                <a:spcPct val="90000"/>
              </a:lnSpc>
              <a:spcBef>
                <a:spcPts val="750"/>
              </a:spcBef>
              <a:buSzPts val="1400"/>
              <a:buChar char="•"/>
            </a:pPr>
            <a:r>
              <a:rPr lang="en-US" sz="1800" dirty="0"/>
              <a:t>Next round of coaching courses due to start in May for Level 2.</a:t>
            </a:r>
            <a:endParaRPr sz="1800" dirty="0"/>
          </a:p>
          <a:p>
            <a:pPr marL="0" indent="0">
              <a:lnSpc>
                <a:spcPct val="90000"/>
              </a:lnSpc>
              <a:spcBef>
                <a:spcPts val="750"/>
              </a:spcBef>
              <a:buNone/>
            </a:pPr>
            <a:endParaRPr sz="1800" dirty="0"/>
          </a:p>
          <a:p>
            <a:pPr marL="0" indent="0">
              <a:lnSpc>
                <a:spcPct val="90000"/>
              </a:lnSpc>
              <a:spcBef>
                <a:spcPts val="750"/>
              </a:spcBef>
              <a:buNone/>
            </a:pPr>
            <a:r>
              <a:rPr lang="en-US" sz="1800" b="1" dirty="0"/>
              <a:t>Player Pathway</a:t>
            </a:r>
            <a:endParaRPr sz="1800" dirty="0"/>
          </a:p>
          <a:p>
            <a:pPr indent="-238125">
              <a:lnSpc>
                <a:spcPct val="90000"/>
              </a:lnSpc>
              <a:spcBef>
                <a:spcPts val="750"/>
              </a:spcBef>
              <a:buSzPts val="1400"/>
            </a:pPr>
            <a:r>
              <a:rPr lang="en-US" sz="1800" dirty="0"/>
              <a:t>Currently working with the Head Coach to revise the player pathway to ensure opportunities for all players to develop. </a:t>
            </a:r>
            <a:endParaRPr sz="1800" dirty="0"/>
          </a:p>
          <a:p>
            <a:pPr marL="0" indent="0">
              <a:lnSpc>
                <a:spcPct val="90000"/>
              </a:lnSpc>
              <a:spcBef>
                <a:spcPts val="750"/>
              </a:spcBef>
              <a:buNone/>
            </a:pPr>
            <a:endParaRPr sz="1800" dirty="0"/>
          </a:p>
          <a:p>
            <a:pPr marL="0" indent="0">
              <a:spcBef>
                <a:spcPts val="750"/>
              </a:spcBef>
              <a:buNone/>
            </a:pPr>
            <a:r>
              <a:rPr lang="en-US" sz="1800" b="1" dirty="0"/>
              <a:t>Recruitment</a:t>
            </a:r>
            <a:endParaRPr sz="1800" b="1" dirty="0"/>
          </a:p>
          <a:p>
            <a:pPr indent="-238125">
              <a:spcBef>
                <a:spcPts val="750"/>
              </a:spcBef>
              <a:buSzPts val="1400"/>
            </a:pPr>
            <a:r>
              <a:rPr lang="en-US" sz="1800" dirty="0"/>
              <a:t>Looking to recruit new players in May.</a:t>
            </a:r>
            <a:endParaRPr sz="1800" dirty="0"/>
          </a:p>
        </p:txBody>
      </p:sp>
      <p:pic>
        <p:nvPicPr>
          <p:cNvPr id="2" name="Picture 4" descr="Picture 4">
            <a:extLst>
              <a:ext uri="{FF2B5EF4-FFF2-40B4-BE49-F238E27FC236}">
                <a16:creationId xmlns:a16="http://schemas.microsoft.com/office/drawing/2014/main" id="{B334283F-E5D8-A0B0-5812-5D94257EA0C4}"/>
              </a:ext>
            </a:extLst>
          </p:cNvPr>
          <p:cNvPicPr>
            <a:picLocks noChangeAspect="1"/>
          </p:cNvPicPr>
          <p:nvPr/>
        </p:nvPicPr>
        <p:blipFill>
          <a:blip r:embed="rId3"/>
          <a:stretch>
            <a:fillRect/>
          </a:stretch>
        </p:blipFill>
        <p:spPr>
          <a:xfrm>
            <a:off x="6934038" y="6623"/>
            <a:ext cx="2209963" cy="1800030"/>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Shape 30"/>
          <p:cNvSpPr txBox="1">
            <a:spLocks noGrp="1"/>
          </p:cNvSpPr>
          <p:nvPr>
            <p:ph type="title" idx="4294967295"/>
          </p:nvPr>
        </p:nvSpPr>
        <p:spPr>
          <a:xfrm>
            <a:off x="1066800" y="339725"/>
            <a:ext cx="6096001" cy="1012826"/>
          </a:xfrm>
          <a:prstGeom prst="rect">
            <a:avLst/>
          </a:prstGeom>
        </p:spPr>
        <p:txBody>
          <a:bodyPr vert="horz" lIns="45719" tIns="45719" rIns="45719" bIns="45719" rtlCol="0" anchor="ctr">
            <a:normAutofit fontScale="90000"/>
          </a:bodyPr>
          <a:lstStyle>
            <a:lvl1pPr defTabSz="1300480">
              <a:lnSpc>
                <a:spcPct val="100000"/>
              </a:lnSpc>
              <a:defRPr sz="6200" b="0" spc="0">
                <a:solidFill>
                  <a:srgbClr val="4F81BD"/>
                </a:solidFill>
                <a:latin typeface="Calibri"/>
                <a:ea typeface="Calibri"/>
                <a:cs typeface="Calibri"/>
                <a:sym typeface="Calibri"/>
              </a:defRPr>
            </a:lvl1pPr>
          </a:lstStyle>
          <a:p>
            <a:r>
              <a:t>Sharks</a:t>
            </a:r>
          </a:p>
        </p:txBody>
      </p:sp>
      <p:sp>
        <p:nvSpPr>
          <p:cNvPr id="152" name="Shape 31"/>
          <p:cNvSpPr txBox="1">
            <a:spLocks noGrp="1"/>
          </p:cNvSpPr>
          <p:nvPr>
            <p:ph type="body" idx="4294967295"/>
          </p:nvPr>
        </p:nvSpPr>
        <p:spPr>
          <a:xfrm>
            <a:off x="685800" y="1917700"/>
            <a:ext cx="8001001" cy="4800601"/>
          </a:xfrm>
          <a:prstGeom prst="rect">
            <a:avLst/>
          </a:prstGeom>
        </p:spPr>
        <p:txBody>
          <a:bodyPr vert="horz" lIns="45719" tIns="45719" rIns="45719" bIns="45719" rtlCol="0">
            <a:normAutofit fontScale="70000" lnSpcReduction="20000"/>
          </a:bodyPr>
          <a:lstStyle/>
          <a:p>
            <a:pPr marL="0" indent="0" defTabSz="905222">
              <a:spcBef>
                <a:spcPts val="352"/>
              </a:spcBef>
              <a:buNone/>
              <a:defRPr sz="3200">
                <a:latin typeface="Calibri"/>
                <a:ea typeface="Calibri"/>
                <a:cs typeface="Calibri"/>
                <a:sym typeface="Calibri"/>
              </a:defRPr>
            </a:pPr>
            <a:r>
              <a:t>• The Disability squad is composed of swimmers from those needing some one to one attention to competition swimmers. Main feeder schools are Dove House and Limington House.</a:t>
            </a:r>
            <a:endParaRPr sz="1828"/>
          </a:p>
          <a:p>
            <a:pPr marL="0" indent="0" defTabSz="905222">
              <a:spcBef>
                <a:spcPts val="352"/>
              </a:spcBef>
              <a:buNone/>
              <a:defRPr sz="3200">
                <a:latin typeface="Calibri"/>
                <a:ea typeface="Calibri"/>
                <a:cs typeface="Calibri"/>
                <a:sym typeface="Calibri"/>
              </a:defRPr>
            </a:pPr>
            <a:r>
              <a:t>• The Squad, has a dedicated team of  teachers and pool helpers who do a great job, we are always keen to hear from anyone who would like to get involved.</a:t>
            </a:r>
            <a:endParaRPr sz="1828"/>
          </a:p>
          <a:p>
            <a:pPr marL="0" indent="0" defTabSz="905222">
              <a:spcBef>
                <a:spcPts val="352"/>
              </a:spcBef>
              <a:buNone/>
              <a:defRPr sz="3200">
                <a:latin typeface="Calibri"/>
                <a:ea typeface="Calibri"/>
                <a:cs typeface="Calibri"/>
                <a:sym typeface="Calibri"/>
              </a:defRPr>
            </a:pPr>
            <a:r>
              <a:t>• The Squad continues to flourish and currently has 27 registered swimmers, 2 of the performance squad have passed their L1 qualification and 1 of those has passed the practical for L2.</a:t>
            </a:r>
          </a:p>
          <a:p>
            <a:pPr marL="0" indent="0" defTabSz="905222">
              <a:spcBef>
                <a:spcPts val="352"/>
              </a:spcBef>
              <a:buNone/>
              <a:defRPr sz="3200">
                <a:latin typeface="Calibri"/>
                <a:ea typeface="Calibri"/>
                <a:cs typeface="Calibri"/>
                <a:sym typeface="Calibri"/>
              </a:defRPr>
            </a:pPr>
            <a:r>
              <a:t>• Our Sunday group now has 11 swimmers of various achievement levels</a:t>
            </a:r>
          </a:p>
          <a:p>
            <a:pPr marL="0" indent="0" defTabSz="905222">
              <a:spcBef>
                <a:spcPts val="352"/>
              </a:spcBef>
              <a:buNone/>
              <a:defRPr sz="3200">
                <a:latin typeface="Calibri"/>
                <a:ea typeface="Calibri"/>
                <a:cs typeface="Calibri"/>
                <a:sym typeface="Calibri"/>
              </a:defRPr>
            </a:pPr>
            <a:r>
              <a:t>Both squads have seen an increase since last year and we have seen more swimmers with physical disabilities join the group.</a:t>
            </a:r>
          </a:p>
        </p:txBody>
      </p:sp>
      <p:pic>
        <p:nvPicPr>
          <p:cNvPr id="153" name="Picture 4" descr="Picture 4"/>
          <p:cNvPicPr>
            <a:picLocks noChangeAspect="1"/>
          </p:cNvPicPr>
          <p:nvPr/>
        </p:nvPicPr>
        <p:blipFill>
          <a:blip r:embed="rId3"/>
          <a:stretch>
            <a:fillRect/>
          </a:stretch>
        </p:blipFill>
        <p:spPr>
          <a:xfrm>
            <a:off x="6934038" y="6623"/>
            <a:ext cx="2209963" cy="1800030"/>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Shape 37"/>
          <p:cNvSpPr txBox="1">
            <a:spLocks noGrp="1"/>
          </p:cNvSpPr>
          <p:nvPr>
            <p:ph type="body" idx="4294967295"/>
          </p:nvPr>
        </p:nvSpPr>
        <p:spPr>
          <a:xfrm>
            <a:off x="571500" y="1524000"/>
            <a:ext cx="8001001" cy="4876801"/>
          </a:xfrm>
          <a:prstGeom prst="rect">
            <a:avLst/>
          </a:prstGeom>
        </p:spPr>
        <p:txBody>
          <a:bodyPr vert="horz" lIns="45719" tIns="45719" rIns="45719" bIns="45719" rtlCol="0">
            <a:normAutofit fontScale="77500" lnSpcReduction="20000"/>
          </a:bodyPr>
          <a:lstStyle/>
          <a:p>
            <a:pPr marL="0" indent="0" defTabSz="718565">
              <a:spcBef>
                <a:spcPts val="281"/>
              </a:spcBef>
              <a:buNone/>
              <a:defRPr sz="2574">
                <a:latin typeface="Calibri"/>
                <a:ea typeface="Calibri"/>
                <a:cs typeface="Calibri"/>
                <a:sym typeface="Calibri"/>
              </a:defRPr>
            </a:pPr>
            <a:r>
              <a:t>Another difficult year competitions available to our swimmers with only one available when we took a team to the Len Badcock event in Hatfield. There continue to be no local galas in Southampton or Guildford. The nearest future event available is in Swansea. We have not re-registered for Special Olympics as there have been no competitions for us in the South at all and we only have 6 qualifying swimmers. One of our swimmers was put forward for a European competition in Berlin but unfortunately was not selected.</a:t>
            </a:r>
          </a:p>
          <a:p>
            <a:pPr marL="0" indent="0" defTabSz="718565">
              <a:spcBef>
                <a:spcPts val="492"/>
              </a:spcBef>
              <a:buNone/>
              <a:defRPr sz="2574">
                <a:latin typeface="Calibri"/>
                <a:ea typeface="Calibri"/>
                <a:cs typeface="Calibri"/>
                <a:sym typeface="Calibri"/>
              </a:defRPr>
            </a:pPr>
            <a:endParaRPr/>
          </a:p>
          <a:p>
            <a:pPr marL="0" indent="0" defTabSz="718565">
              <a:spcBef>
                <a:spcPts val="281"/>
              </a:spcBef>
              <a:buNone/>
              <a:defRPr sz="2574">
                <a:latin typeface="Calibri"/>
                <a:ea typeface="Calibri"/>
                <a:cs typeface="Calibri"/>
                <a:sym typeface="Calibri"/>
              </a:defRPr>
            </a:pPr>
            <a:r>
              <a:t>Recruitment to the squad has improved this year and seen an overall increase of 7 particularly in the early swimmers session where we are pretty much up to capacity.</a:t>
            </a:r>
          </a:p>
          <a:p>
            <a:pPr marL="0" indent="0" defTabSz="718565">
              <a:spcBef>
                <a:spcPts val="281"/>
              </a:spcBef>
              <a:buNone/>
              <a:defRPr sz="2574">
                <a:latin typeface="Calibri"/>
                <a:ea typeface="Calibri"/>
                <a:cs typeface="Calibri"/>
                <a:sym typeface="Calibri"/>
              </a:defRPr>
            </a:pPr>
            <a:endParaRPr/>
          </a:p>
          <a:p>
            <a:pPr marL="0" indent="0" defTabSz="718565">
              <a:spcBef>
                <a:spcPts val="281"/>
              </a:spcBef>
              <a:buNone/>
              <a:defRPr sz="2574">
                <a:latin typeface="Calibri"/>
                <a:ea typeface="Calibri"/>
                <a:cs typeface="Calibri"/>
                <a:sym typeface="Calibri"/>
              </a:defRPr>
            </a:pPr>
            <a:r>
              <a:t>Last Saturday the Sharks entered 6 teams in the Lions Swimathon which has raised a significant amount for local good causes. (still counting)</a:t>
            </a:r>
          </a:p>
          <a:p>
            <a:pPr marL="0" indent="0" defTabSz="718565">
              <a:spcBef>
                <a:spcPts val="281"/>
              </a:spcBef>
              <a:buNone/>
              <a:defRPr sz="2574">
                <a:latin typeface="Calibri"/>
                <a:ea typeface="Calibri"/>
                <a:cs typeface="Calibri"/>
                <a:sym typeface="Calibri"/>
              </a:defRPr>
            </a:pPr>
            <a:endParaRPr/>
          </a:p>
          <a:p>
            <a:pPr marL="0" indent="0" defTabSz="718565">
              <a:spcBef>
                <a:spcPts val="281"/>
              </a:spcBef>
              <a:buNone/>
              <a:defRPr sz="2574">
                <a:latin typeface="Calibri"/>
                <a:ea typeface="Calibri"/>
                <a:cs typeface="Calibri"/>
                <a:sym typeface="Calibri"/>
              </a:defRPr>
            </a:pPr>
            <a:r>
              <a:t>I would like to say a big thank you to the dedicated team of coaches who are an inspiration to all especially the swimmers.</a:t>
            </a:r>
          </a:p>
        </p:txBody>
      </p:sp>
      <p:sp>
        <p:nvSpPr>
          <p:cNvPr id="158" name="Shape 36"/>
          <p:cNvSpPr txBox="1">
            <a:spLocks noGrp="1"/>
          </p:cNvSpPr>
          <p:nvPr>
            <p:ph type="title" idx="4294967295"/>
          </p:nvPr>
        </p:nvSpPr>
        <p:spPr>
          <a:xfrm>
            <a:off x="571500" y="339725"/>
            <a:ext cx="6591301" cy="1012826"/>
          </a:xfrm>
          <a:prstGeom prst="rect">
            <a:avLst/>
          </a:prstGeom>
        </p:spPr>
        <p:txBody>
          <a:bodyPr vert="horz" lIns="45719" tIns="45719" rIns="45719" bIns="45719" rtlCol="0" anchor="ctr">
            <a:normAutofit fontScale="90000"/>
          </a:bodyPr>
          <a:lstStyle>
            <a:lvl1pPr defTabSz="1300480">
              <a:lnSpc>
                <a:spcPct val="100000"/>
              </a:lnSpc>
              <a:defRPr sz="6200" b="0" spc="0">
                <a:solidFill>
                  <a:srgbClr val="4F81BD"/>
                </a:solidFill>
                <a:latin typeface="Calibri"/>
                <a:ea typeface="Calibri"/>
                <a:cs typeface="Calibri"/>
                <a:sym typeface="Calibri"/>
              </a:defRPr>
            </a:lvl1pPr>
          </a:lstStyle>
          <a:p>
            <a:r>
              <a:t>Sharks</a:t>
            </a:r>
          </a:p>
        </p:txBody>
      </p:sp>
      <p:pic>
        <p:nvPicPr>
          <p:cNvPr id="159" name="Picture 4" descr="Picture 4"/>
          <p:cNvPicPr>
            <a:picLocks noChangeAspect="1"/>
          </p:cNvPicPr>
          <p:nvPr/>
        </p:nvPicPr>
        <p:blipFill>
          <a:blip r:embed="rId3"/>
          <a:stretch>
            <a:fillRect/>
          </a:stretch>
        </p:blipFill>
        <p:spPr>
          <a:xfrm>
            <a:off x="6934038" y="6623"/>
            <a:ext cx="2209963" cy="1800030"/>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GB" sz="4400" dirty="0">
                <a:solidFill>
                  <a:srgbClr val="0070C0"/>
                </a:solidFill>
                <a:effectLst/>
                <a:ea typeface="Calibri" panose="020F0502020204030204" pitchFamily="34" charset="0"/>
              </a:rPr>
              <a:t>Resolution for amendment to the Constitution</a:t>
            </a:r>
            <a:endParaRPr lang="en-GB" sz="4400" dirty="0">
              <a:solidFill>
                <a:srgbClr val="0070C0"/>
              </a:solidFill>
            </a:endParaRPr>
          </a:p>
        </p:txBody>
      </p:sp>
      <p:pic>
        <p:nvPicPr>
          <p:cNvPr id="4" name="Picture 3">
            <a:extLst>
              <a:ext uri="{FF2B5EF4-FFF2-40B4-BE49-F238E27FC236}">
                <a16:creationId xmlns:a16="http://schemas.microsoft.com/office/drawing/2014/main" id="{3EAC4965-9A78-4B65-A9AD-255704FBE42B}"/>
              </a:ext>
            </a:extLst>
          </p:cNvPr>
          <p:cNvPicPr>
            <a:picLocks noChangeAspect="1"/>
          </p:cNvPicPr>
          <p:nvPr/>
        </p:nvPicPr>
        <p:blipFill>
          <a:blip r:embed="rId3"/>
          <a:stretch>
            <a:fillRect/>
          </a:stretch>
        </p:blipFill>
        <p:spPr>
          <a:xfrm>
            <a:off x="6934038" y="-41927"/>
            <a:ext cx="2209962" cy="1800029"/>
          </a:xfrm>
          <a:prstGeom prst="rect">
            <a:avLst/>
          </a:prstGeom>
        </p:spPr>
      </p:pic>
    </p:spTree>
    <p:extLst>
      <p:ext uri="{BB962C8B-B14F-4D97-AF65-F5344CB8AC3E}">
        <p14:creationId xmlns:p14="http://schemas.microsoft.com/office/powerpoint/2010/main" val="420834522"/>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707088" cy="1143000"/>
          </a:xfrm>
        </p:spPr>
        <p:txBody>
          <a:bodyPr>
            <a:noAutofit/>
          </a:bodyPr>
          <a:lstStyle/>
          <a:p>
            <a:pPr algn="l"/>
            <a:r>
              <a:rPr lang="en-GB" dirty="0">
                <a:solidFill>
                  <a:srgbClr val="0070C0"/>
                </a:solidFill>
                <a:effectLst/>
                <a:latin typeface="+mn-lt"/>
                <a:ea typeface="Calibri" panose="020F0502020204030204" pitchFamily="34" charset="0"/>
              </a:rPr>
              <a:t>Election of Trustees &amp; Officers of the Club </a:t>
            </a:r>
            <a:endParaRPr lang="en-GB" dirty="0">
              <a:solidFill>
                <a:srgbClr val="0070C0"/>
              </a:solidFill>
              <a:latin typeface="+mn-lt"/>
            </a:endParaRPr>
          </a:p>
        </p:txBody>
      </p:sp>
      <p:sp>
        <p:nvSpPr>
          <p:cNvPr id="3" name="Content Placeholder 2"/>
          <p:cNvSpPr>
            <a:spLocks noGrp="1"/>
          </p:cNvSpPr>
          <p:nvPr>
            <p:ph idx="1"/>
          </p:nvPr>
        </p:nvSpPr>
        <p:spPr>
          <a:xfrm>
            <a:off x="611560" y="1916832"/>
            <a:ext cx="8229600" cy="4525963"/>
          </a:xfrm>
        </p:spPr>
        <p:txBody>
          <a:bodyPr>
            <a:normAutofit fontScale="85000" lnSpcReduction="20000"/>
          </a:bodyPr>
          <a:lstStyle/>
          <a:p>
            <a:pPr marL="0" indent="0">
              <a:buNone/>
            </a:pPr>
            <a:endParaRPr lang="en-GB" dirty="0"/>
          </a:p>
          <a:p>
            <a:pPr marL="0" indent="0">
              <a:buNone/>
            </a:pPr>
            <a:r>
              <a:rPr lang="en-GB" dirty="0"/>
              <a:t>Ratification of remaining volunteers for further year</a:t>
            </a:r>
          </a:p>
          <a:p>
            <a:pPr marL="0" indent="0">
              <a:buNone/>
            </a:pPr>
            <a:r>
              <a:rPr lang="en-GB" dirty="0"/>
              <a:t>Chair		Fleur Turner</a:t>
            </a:r>
          </a:p>
          <a:p>
            <a:pPr marL="0" indent="0">
              <a:buNone/>
            </a:pPr>
            <a:r>
              <a:rPr lang="en-GB" dirty="0"/>
              <a:t>Trustees	David Wise</a:t>
            </a:r>
          </a:p>
          <a:p>
            <a:pPr marL="0" indent="0">
              <a:buNone/>
            </a:pPr>
            <a:r>
              <a:rPr lang="en-GB" dirty="0"/>
              <a:t>		Ray Knight</a:t>
            </a:r>
          </a:p>
          <a:p>
            <a:pPr marL="0" indent="0">
              <a:buNone/>
            </a:pPr>
            <a:r>
              <a:rPr lang="en-GB" dirty="0"/>
              <a:t>		Helen Bourns</a:t>
            </a:r>
          </a:p>
          <a:p>
            <a:pPr marL="0" indent="0">
              <a:buNone/>
            </a:pPr>
            <a:r>
              <a:rPr lang="en-GB" dirty="0"/>
              <a:t>		Neil Mitchell</a:t>
            </a:r>
          </a:p>
          <a:p>
            <a:pPr marL="0" indent="0">
              <a:buNone/>
            </a:pPr>
            <a:r>
              <a:rPr lang="en-GB" dirty="0"/>
              <a:t>		Fleur Turner</a:t>
            </a:r>
          </a:p>
          <a:p>
            <a:pPr marL="0" indent="0">
              <a:buNone/>
            </a:pPr>
            <a:r>
              <a:rPr lang="en-GB" dirty="0"/>
              <a:t>		Steve Greenfield</a:t>
            </a:r>
          </a:p>
          <a:p>
            <a:pPr marL="0" indent="0">
              <a:buNone/>
            </a:pPr>
            <a:r>
              <a:rPr lang="en-GB" dirty="0"/>
              <a:t>Swim Mark 	Ray Knight</a:t>
            </a:r>
          </a:p>
        </p:txBody>
      </p:sp>
      <p:pic>
        <p:nvPicPr>
          <p:cNvPr id="4" name="Picture 3"/>
          <p:cNvPicPr>
            <a:picLocks noChangeAspect="1"/>
          </p:cNvPicPr>
          <p:nvPr/>
        </p:nvPicPr>
        <p:blipFill>
          <a:blip r:embed="rId3"/>
          <a:stretch>
            <a:fillRect/>
          </a:stretch>
        </p:blipFill>
        <p:spPr>
          <a:xfrm>
            <a:off x="6934038" y="-41927"/>
            <a:ext cx="2209962" cy="1800029"/>
          </a:xfrm>
          <a:prstGeom prst="rect">
            <a:avLst/>
          </a:prstGeom>
        </p:spPr>
      </p:pic>
    </p:spTree>
    <p:extLst>
      <p:ext uri="{BB962C8B-B14F-4D97-AF65-F5344CB8AC3E}">
        <p14:creationId xmlns:p14="http://schemas.microsoft.com/office/powerpoint/2010/main" val="3005150011"/>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A7399-9D5F-4E68-8343-B8C8F5DDFD59}"/>
              </a:ext>
            </a:extLst>
          </p:cNvPr>
          <p:cNvSpPr>
            <a:spLocks noGrp="1"/>
          </p:cNvSpPr>
          <p:nvPr>
            <p:ph type="title"/>
          </p:nvPr>
        </p:nvSpPr>
        <p:spPr/>
        <p:txBody>
          <a:bodyPr/>
          <a:lstStyle/>
          <a:p>
            <a:pPr algn="l"/>
            <a:r>
              <a:rPr lang="en-GB" dirty="0">
                <a:solidFill>
                  <a:srgbClr val="0070C0"/>
                </a:solidFill>
              </a:rPr>
              <a:t>Minutes of 2021 AGM</a:t>
            </a:r>
          </a:p>
        </p:txBody>
      </p:sp>
      <p:sp>
        <p:nvSpPr>
          <p:cNvPr id="5" name="TextBox 4">
            <a:extLst>
              <a:ext uri="{FF2B5EF4-FFF2-40B4-BE49-F238E27FC236}">
                <a16:creationId xmlns:a16="http://schemas.microsoft.com/office/drawing/2014/main" id="{7623EA0F-67F4-4F63-8022-5C01B0D024E9}"/>
              </a:ext>
            </a:extLst>
          </p:cNvPr>
          <p:cNvSpPr txBox="1"/>
          <p:nvPr/>
        </p:nvSpPr>
        <p:spPr>
          <a:xfrm>
            <a:off x="533400" y="1556792"/>
            <a:ext cx="7783016" cy="1292662"/>
          </a:xfrm>
          <a:prstGeom prst="rect">
            <a:avLst/>
          </a:prstGeom>
          <a:noFill/>
        </p:spPr>
        <p:txBody>
          <a:bodyPr wrap="square" rtlCol="0">
            <a:spAutoFit/>
          </a:bodyPr>
          <a:lstStyle/>
          <a:p>
            <a:r>
              <a:rPr lang="en-GB" sz="2600" dirty="0">
                <a:latin typeface="+mn-lt"/>
              </a:rPr>
              <a:t>No formal actions from previous AGM, however Fleur will cover ‘What we agreed to work on’ during Chair Report</a:t>
            </a:r>
          </a:p>
        </p:txBody>
      </p:sp>
    </p:spTree>
    <p:extLst>
      <p:ext uri="{BB962C8B-B14F-4D97-AF65-F5344CB8AC3E}">
        <p14:creationId xmlns:p14="http://schemas.microsoft.com/office/powerpoint/2010/main" val="33857029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4183A7E-582D-43D2-9888-0ED53E4F3A73}"/>
              </a:ext>
            </a:extLst>
          </p:cNvPr>
          <p:cNvPicPr>
            <a:picLocks noChangeAspect="1"/>
          </p:cNvPicPr>
          <p:nvPr/>
        </p:nvPicPr>
        <p:blipFill>
          <a:blip r:embed="rId2"/>
          <a:stretch>
            <a:fillRect/>
          </a:stretch>
        </p:blipFill>
        <p:spPr>
          <a:xfrm>
            <a:off x="6934038" y="-41927"/>
            <a:ext cx="2209962" cy="1800029"/>
          </a:xfrm>
          <a:prstGeom prst="rect">
            <a:avLst/>
          </a:prstGeom>
        </p:spPr>
      </p:pic>
      <p:pic>
        <p:nvPicPr>
          <p:cNvPr id="1026" name="Picture 2" descr="Q&amp;A; For No Reason – Eltaller">
            <a:extLst>
              <a:ext uri="{FF2B5EF4-FFF2-40B4-BE49-F238E27FC236}">
                <a16:creationId xmlns:a16="http://schemas.microsoft.com/office/drawing/2014/main" id="{9B8B1F4D-FACE-487E-906D-F499C42EF9E4}"/>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835696" y="1268760"/>
            <a:ext cx="6066817" cy="27510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CA80C854-9784-4788-AA6D-EDFFFB2BB918}"/>
              </a:ext>
            </a:extLst>
          </p:cNvPr>
          <p:cNvSpPr txBox="1"/>
          <p:nvPr/>
        </p:nvSpPr>
        <p:spPr>
          <a:xfrm>
            <a:off x="755576" y="4797152"/>
            <a:ext cx="7602594" cy="492443"/>
          </a:xfrm>
          <a:prstGeom prst="rect">
            <a:avLst/>
          </a:prstGeom>
          <a:noFill/>
        </p:spPr>
        <p:txBody>
          <a:bodyPr wrap="none" rtlCol="0">
            <a:spAutoFit/>
          </a:bodyPr>
          <a:lstStyle/>
          <a:p>
            <a:r>
              <a:rPr lang="en-GB" sz="2600">
                <a:latin typeface="+mn-lt"/>
              </a:rPr>
              <a:t>Please – any questions, we would like to hear from you</a:t>
            </a:r>
            <a:endParaRPr lang="en-GB" sz="2600" dirty="0">
              <a:latin typeface="+mn-lt"/>
            </a:endParaRPr>
          </a:p>
        </p:txBody>
      </p:sp>
    </p:spTree>
    <p:extLst>
      <p:ext uri="{BB962C8B-B14F-4D97-AF65-F5344CB8AC3E}">
        <p14:creationId xmlns:p14="http://schemas.microsoft.com/office/powerpoint/2010/main" val="1178117453"/>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16" y="3140968"/>
            <a:ext cx="9145016" cy="3456384"/>
          </a:xfrm>
        </p:spPr>
        <p:txBody>
          <a:bodyPr>
            <a:normAutofit fontScale="90000"/>
          </a:bodyPr>
          <a:lstStyle/>
          <a:p>
            <a:r>
              <a:rPr lang="en-GB" dirty="0"/>
              <a:t> Basingstoke Bluefins Swimming Club</a:t>
            </a:r>
            <a:br>
              <a:rPr lang="en-GB" dirty="0"/>
            </a:br>
            <a:br>
              <a:rPr lang="en-GB" dirty="0"/>
            </a:br>
            <a:r>
              <a:rPr lang="en-GB" sz="5100" b="1" dirty="0">
                <a:solidFill>
                  <a:srgbClr val="0070C0"/>
                </a:solidFill>
              </a:rPr>
              <a:t>Thank you</a:t>
            </a:r>
            <a:br>
              <a:rPr lang="en-GB" sz="5100" b="1" dirty="0">
                <a:solidFill>
                  <a:srgbClr val="0070C0"/>
                </a:solidFill>
              </a:rPr>
            </a:br>
            <a:br>
              <a:rPr lang="en-GB" sz="5100" b="1" dirty="0">
                <a:solidFill>
                  <a:srgbClr val="0070C0"/>
                </a:solidFill>
              </a:rPr>
            </a:br>
            <a:br>
              <a:rPr lang="en-GB" dirty="0"/>
            </a:br>
            <a:br>
              <a:rPr lang="en-GB" dirty="0"/>
            </a:br>
            <a:endParaRPr lang="en-GB" dirty="0"/>
          </a:p>
        </p:txBody>
      </p:sp>
      <p:pic>
        <p:nvPicPr>
          <p:cNvPr id="5" name="Picture 4"/>
          <p:cNvPicPr>
            <a:picLocks noChangeAspect="1"/>
          </p:cNvPicPr>
          <p:nvPr/>
        </p:nvPicPr>
        <p:blipFill>
          <a:blip r:embed="rId3"/>
          <a:stretch>
            <a:fillRect/>
          </a:stretch>
        </p:blipFill>
        <p:spPr>
          <a:xfrm>
            <a:off x="6926779" y="0"/>
            <a:ext cx="2209962" cy="1800029"/>
          </a:xfrm>
          <a:prstGeom prst="rect">
            <a:avLst/>
          </a:prstGeom>
        </p:spPr>
      </p:pic>
    </p:spTree>
    <p:extLst>
      <p:ext uri="{BB962C8B-B14F-4D97-AF65-F5344CB8AC3E}">
        <p14:creationId xmlns:p14="http://schemas.microsoft.com/office/powerpoint/2010/main" val="1870958109"/>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36912"/>
            <a:ext cx="8229600" cy="1143000"/>
          </a:xfrm>
        </p:spPr>
        <p:txBody>
          <a:bodyPr/>
          <a:lstStyle/>
          <a:p>
            <a:pPr algn="l"/>
            <a:r>
              <a:rPr lang="en-GB" dirty="0"/>
              <a:t>Trustee Report – Helen Bourns</a:t>
            </a:r>
          </a:p>
        </p:txBody>
      </p:sp>
      <p:pic>
        <p:nvPicPr>
          <p:cNvPr id="5" name="Picture 4"/>
          <p:cNvPicPr>
            <a:picLocks noChangeAspect="1"/>
          </p:cNvPicPr>
          <p:nvPr/>
        </p:nvPicPr>
        <p:blipFill>
          <a:blip r:embed="rId3"/>
          <a:stretch>
            <a:fillRect/>
          </a:stretch>
        </p:blipFill>
        <p:spPr>
          <a:xfrm>
            <a:off x="6903986" y="-6406"/>
            <a:ext cx="2209962" cy="1800029"/>
          </a:xfrm>
          <a:prstGeom prst="rect">
            <a:avLst/>
          </a:prstGeom>
        </p:spPr>
      </p:pic>
    </p:spTree>
    <p:extLst>
      <p:ext uri="{BB962C8B-B14F-4D97-AF65-F5344CB8AC3E}">
        <p14:creationId xmlns:p14="http://schemas.microsoft.com/office/powerpoint/2010/main" val="31223836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593" y="-5680"/>
            <a:ext cx="8229600" cy="5688632"/>
          </a:xfrm>
        </p:spPr>
        <p:txBody>
          <a:bodyPr>
            <a:normAutofit/>
          </a:bodyPr>
          <a:lstStyle/>
          <a:p>
            <a:pPr algn="l">
              <a:lnSpc>
                <a:spcPct val="150000"/>
              </a:lnSpc>
            </a:pPr>
            <a:r>
              <a:rPr lang="en-GB"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Trustees</a:t>
            </a:r>
            <a:br>
              <a:rPr lang="en-GB" sz="2000" dirty="0">
                <a:effectLst/>
                <a:latin typeface="Calibri" panose="020F0502020204030204" pitchFamily="34" charset="0"/>
                <a:ea typeface="Calibri" panose="020F0502020204030204" pitchFamily="34" charset="0"/>
                <a:cs typeface="Times New Roman" panose="02020603050405020304" pitchFamily="18" charset="0"/>
              </a:rPr>
            </a:br>
            <a:r>
              <a:rPr lang="en-GB"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We are Parents, Swimmers and like minded people who want the best for our Club and swimmers:- </a:t>
            </a:r>
            <a:br>
              <a:rPr lang="en-GB" sz="2000" dirty="0">
                <a:effectLst/>
                <a:latin typeface="Calibri" panose="020F0502020204030204" pitchFamily="34" charset="0"/>
                <a:ea typeface="Calibri" panose="020F0502020204030204" pitchFamily="34" charset="0"/>
                <a:cs typeface="Times New Roman" panose="02020603050405020304" pitchFamily="18" charset="0"/>
              </a:rPr>
            </a:br>
            <a:r>
              <a:rPr lang="en-GB"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Fleur Turner – Chair, Neil Mitchell – Treasurer, Helen Bourns – Secretary</a:t>
            </a:r>
            <a:br>
              <a:rPr lang="en-GB" sz="2000" dirty="0">
                <a:effectLst/>
                <a:latin typeface="Calibri" panose="020F0502020204030204" pitchFamily="34" charset="0"/>
                <a:ea typeface="Calibri" panose="020F0502020204030204" pitchFamily="34" charset="0"/>
                <a:cs typeface="Times New Roman" panose="02020603050405020304" pitchFamily="18" charset="0"/>
              </a:rPr>
            </a:br>
            <a:r>
              <a:rPr lang="en-GB"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Ray Knight, David Wise, Steve Greenfield</a:t>
            </a:r>
            <a:br>
              <a:rPr lang="en-GB" sz="2000" dirty="0">
                <a:effectLst/>
                <a:latin typeface="Calibri" panose="020F0502020204030204" pitchFamily="34" charset="0"/>
                <a:ea typeface="Calibri" panose="020F0502020204030204" pitchFamily="34" charset="0"/>
                <a:cs typeface="Times New Roman" panose="02020603050405020304" pitchFamily="18" charset="0"/>
              </a:rPr>
            </a:br>
            <a:r>
              <a:rPr lang="en-GB"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Year 2021/2022</a:t>
            </a:r>
            <a:br>
              <a:rPr lang="en-GB"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GB"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Continuation of squad &amp; structure organisation – Spencer</a:t>
            </a:r>
            <a:br>
              <a:rPr lang="en-GB"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GB"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To our coaches who support our young people &amp; get them to the levels they are today</a:t>
            </a:r>
            <a:endParaRPr lang="en-GB" dirty="0"/>
          </a:p>
        </p:txBody>
      </p:sp>
      <p:pic>
        <p:nvPicPr>
          <p:cNvPr id="5" name="Picture 4"/>
          <p:cNvPicPr>
            <a:picLocks noChangeAspect="1"/>
          </p:cNvPicPr>
          <p:nvPr/>
        </p:nvPicPr>
        <p:blipFill>
          <a:blip r:embed="rId3"/>
          <a:stretch>
            <a:fillRect/>
          </a:stretch>
        </p:blipFill>
        <p:spPr>
          <a:xfrm>
            <a:off x="6903986" y="-171400"/>
            <a:ext cx="2209962" cy="1800029"/>
          </a:xfrm>
          <a:prstGeom prst="rect">
            <a:avLst/>
          </a:prstGeom>
        </p:spPr>
      </p:pic>
      <p:sp>
        <p:nvSpPr>
          <p:cNvPr id="6" name="TextBox 5">
            <a:extLst>
              <a:ext uri="{FF2B5EF4-FFF2-40B4-BE49-F238E27FC236}">
                <a16:creationId xmlns:a16="http://schemas.microsoft.com/office/drawing/2014/main" id="{8D6D4580-E3C1-434B-B045-2091CB4C6027}"/>
              </a:ext>
            </a:extLst>
          </p:cNvPr>
          <p:cNvSpPr txBox="1"/>
          <p:nvPr/>
        </p:nvSpPr>
        <p:spPr>
          <a:xfrm>
            <a:off x="395536" y="4966136"/>
            <a:ext cx="8856984" cy="1631216"/>
          </a:xfrm>
          <a:prstGeom prst="rect">
            <a:avLst/>
          </a:prstGeom>
          <a:noFill/>
        </p:spPr>
        <p:txBody>
          <a:bodyPr wrap="square" rtlCol="0">
            <a:spAutoFit/>
          </a:bodyPr>
          <a:lstStyle/>
          <a:p>
            <a:r>
              <a:rPr lang="en-GB"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Thank You  </a:t>
            </a:r>
            <a:br>
              <a:rPr lang="en-GB" sz="2000" dirty="0">
                <a:effectLst/>
                <a:latin typeface="Calibri" panose="020F0502020204030204" pitchFamily="34" charset="0"/>
                <a:ea typeface="Calibri" panose="020F0502020204030204" pitchFamily="34" charset="0"/>
                <a:cs typeface="Times New Roman" panose="02020603050405020304" pitchFamily="18" charset="0"/>
              </a:rPr>
            </a:br>
            <a:r>
              <a:rPr lang="en-GB"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Massive thanks to Ali who makes all things admin happen</a:t>
            </a:r>
          </a:p>
          <a:p>
            <a:r>
              <a:rPr lang="en-GB"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All our </a:t>
            </a:r>
            <a:r>
              <a:rPr lang="en-GB" sz="2000"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paren</a:t>
            </a:r>
            <a:r>
              <a:rPr lang="en-GB"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volunteers without you meets wouldn’t be possible</a:t>
            </a:r>
            <a:r>
              <a:rPr lang="en-GB"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r>
              <a:rPr lang="en-GB"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Our officials are always needed, please email Margo officials@bbfsc.org</a:t>
            </a:r>
            <a:br>
              <a:rPr lang="en-GB" sz="2000" dirty="0">
                <a:effectLst/>
                <a:latin typeface="Calibri" panose="020F0502020204030204" pitchFamily="34" charset="0"/>
                <a:ea typeface="Calibri" panose="020F0502020204030204" pitchFamily="34" charset="0"/>
                <a:cs typeface="Times New Roman" panose="02020603050405020304" pitchFamily="18" charset="0"/>
              </a:rPr>
            </a:br>
            <a:r>
              <a:rPr lang="en-GB"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New volunteers always needed please email Amy </a:t>
            </a:r>
            <a:r>
              <a:rPr lang="en-GB" sz="20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Volunteers@bbfsc.org</a:t>
            </a:r>
            <a:endParaRPr lang="en-GB" sz="2000" dirty="0"/>
          </a:p>
        </p:txBody>
      </p:sp>
    </p:spTree>
    <p:extLst>
      <p:ext uri="{BB962C8B-B14F-4D97-AF65-F5344CB8AC3E}">
        <p14:creationId xmlns:p14="http://schemas.microsoft.com/office/powerpoint/2010/main" val="26561725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4812" y="1628800"/>
            <a:ext cx="7846640" cy="1442591"/>
          </a:xfrm>
        </p:spPr>
        <p:txBody>
          <a:bodyPr>
            <a:normAutofit/>
          </a:bodyPr>
          <a:lstStyle/>
          <a:p>
            <a:r>
              <a:rPr lang="en-GB" sz="5400" dirty="0">
                <a:solidFill>
                  <a:srgbClr val="0070C0"/>
                </a:solidFill>
              </a:rPr>
              <a:t>Financial Report</a:t>
            </a:r>
            <a:endParaRPr lang="en-GB" dirty="0">
              <a:solidFill>
                <a:srgbClr val="0070C0"/>
              </a:solidFill>
            </a:endParaRPr>
          </a:p>
        </p:txBody>
      </p:sp>
      <p:sp>
        <p:nvSpPr>
          <p:cNvPr id="3" name="Subtitle 2"/>
          <p:cNvSpPr>
            <a:spLocks noGrp="1"/>
          </p:cNvSpPr>
          <p:nvPr>
            <p:ph type="subTitle" idx="1"/>
          </p:nvPr>
        </p:nvSpPr>
        <p:spPr>
          <a:xfrm>
            <a:off x="1403648" y="3068777"/>
            <a:ext cx="6400800" cy="1752600"/>
          </a:xfrm>
        </p:spPr>
        <p:txBody>
          <a:bodyPr>
            <a:normAutofit fontScale="55000" lnSpcReduction="20000"/>
          </a:bodyPr>
          <a:lstStyle/>
          <a:p>
            <a:endParaRPr lang="en-GB" dirty="0"/>
          </a:p>
          <a:p>
            <a:r>
              <a:rPr lang="en-GB" dirty="0">
                <a:solidFill>
                  <a:schemeClr val="tx1"/>
                </a:solidFill>
              </a:rPr>
              <a:t>Based upon the Independently Reviewed Accounts </a:t>
            </a:r>
          </a:p>
          <a:p>
            <a:r>
              <a:rPr lang="en-GB" dirty="0">
                <a:solidFill>
                  <a:schemeClr val="tx1"/>
                </a:solidFill>
              </a:rPr>
              <a:t>to 31</a:t>
            </a:r>
            <a:r>
              <a:rPr lang="en-GB" baseline="30000" dirty="0">
                <a:solidFill>
                  <a:schemeClr val="tx1"/>
                </a:solidFill>
              </a:rPr>
              <a:t>st</a:t>
            </a:r>
            <a:r>
              <a:rPr lang="en-GB" dirty="0">
                <a:solidFill>
                  <a:schemeClr val="tx1"/>
                </a:solidFill>
              </a:rPr>
              <a:t> August 2022</a:t>
            </a:r>
          </a:p>
          <a:p>
            <a:endParaRPr lang="en-GB" dirty="0">
              <a:solidFill>
                <a:schemeClr val="tx1"/>
              </a:solidFill>
            </a:endParaRPr>
          </a:p>
          <a:p>
            <a:r>
              <a:rPr lang="en-GB" dirty="0">
                <a:solidFill>
                  <a:schemeClr val="tx1"/>
                </a:solidFill>
              </a:rPr>
              <a:t>All figures independently reviewed and agreed by Shorthouse</a:t>
            </a:r>
          </a:p>
          <a:p>
            <a:r>
              <a:rPr lang="en-GB" dirty="0">
                <a:solidFill>
                  <a:schemeClr val="tx1"/>
                </a:solidFill>
              </a:rPr>
              <a:t>Martin.</a:t>
            </a:r>
          </a:p>
          <a:p>
            <a:endParaRPr lang="en-GB" dirty="0"/>
          </a:p>
        </p:txBody>
      </p:sp>
      <p:pic>
        <p:nvPicPr>
          <p:cNvPr id="6" name="Picture 5"/>
          <p:cNvPicPr>
            <a:picLocks noChangeAspect="1"/>
          </p:cNvPicPr>
          <p:nvPr/>
        </p:nvPicPr>
        <p:blipFill>
          <a:blip r:embed="rId3"/>
          <a:stretch>
            <a:fillRect/>
          </a:stretch>
        </p:blipFill>
        <p:spPr>
          <a:xfrm>
            <a:off x="6934038" y="0"/>
            <a:ext cx="2209962" cy="1800029"/>
          </a:xfrm>
          <a:prstGeom prst="rect">
            <a:avLst/>
          </a:prstGeom>
        </p:spPr>
      </p:pic>
    </p:spTree>
    <p:extLst>
      <p:ext uri="{BB962C8B-B14F-4D97-AF65-F5344CB8AC3E}">
        <p14:creationId xmlns:p14="http://schemas.microsoft.com/office/powerpoint/2010/main" val="41389094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5599" y="311430"/>
            <a:ext cx="6732240" cy="584775"/>
          </a:xfrm>
          <a:prstGeom prst="rect">
            <a:avLst/>
          </a:prstGeom>
          <a:noFill/>
        </p:spPr>
        <p:txBody>
          <a:bodyPr wrap="square" rtlCol="0">
            <a:spAutoFit/>
          </a:bodyPr>
          <a:lstStyle/>
          <a:p>
            <a:r>
              <a:rPr lang="en-US" sz="3200" dirty="0">
                <a:solidFill>
                  <a:srgbClr val="0070C0"/>
                </a:solidFill>
                <a:latin typeface="+mn-lt"/>
                <a:cs typeface="Arial" panose="020B0604020202020204" pitchFamily="34" charset="0"/>
              </a:rPr>
              <a:t>Key Financials Management</a:t>
            </a:r>
          </a:p>
        </p:txBody>
      </p:sp>
      <p:pic>
        <p:nvPicPr>
          <p:cNvPr id="6" name="Picture 5"/>
          <p:cNvPicPr>
            <a:picLocks noChangeAspect="1"/>
          </p:cNvPicPr>
          <p:nvPr/>
        </p:nvPicPr>
        <p:blipFill>
          <a:blip r:embed="rId3"/>
          <a:stretch>
            <a:fillRect/>
          </a:stretch>
        </p:blipFill>
        <p:spPr>
          <a:xfrm>
            <a:off x="6950298" y="0"/>
            <a:ext cx="2209962" cy="1800029"/>
          </a:xfrm>
          <a:prstGeom prst="rect">
            <a:avLst/>
          </a:prstGeom>
        </p:spPr>
      </p:pic>
      <p:sp>
        <p:nvSpPr>
          <p:cNvPr id="9" name="Rectangle 2">
            <a:extLst>
              <a:ext uri="{FF2B5EF4-FFF2-40B4-BE49-F238E27FC236}">
                <a16:creationId xmlns:a16="http://schemas.microsoft.com/office/drawing/2014/main" id="{913ADE64-D886-44B6-BDC3-1AAC7C9D76B2}"/>
              </a:ext>
            </a:extLst>
          </p:cNvPr>
          <p:cNvSpPr>
            <a:spLocks noChangeArrowheads="1"/>
          </p:cNvSpPr>
          <p:nvPr/>
        </p:nvSpPr>
        <p:spPr bwMode="auto">
          <a:xfrm>
            <a:off x="225599" y="1779033"/>
            <a:ext cx="8810897" cy="43133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spAutoFit/>
          </a:bodyPr>
          <a:lstStyle>
            <a:lvl1pPr marL="342900" indent="-341313">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Budget/Forecast format agreed by trustees continues to help enhance financial stability and cost control within the Swimming Club.</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Mini Budget/Forecast format for Swim meets and swim camps to ensure we are not running at a loss.</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Depleted Savings account back on target to reach the recommended balance of 3 months running costs.</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Club continuing to utilise the HMRC for gift aid, further enhancing financial stability when fund raising.</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HR package including Insurance indemnity with “Mentor” continues to be used to support the club. Keeping the club ahead of employment law/Contracts and any unnecessary risk of financial cost.</a:t>
            </a:r>
          </a:p>
          <a:p>
            <a:pPr hangingPunct="1">
              <a:lnSpc>
                <a:spcPct val="150000"/>
              </a:lnSpc>
              <a:spcBef>
                <a:spcPts val="600"/>
              </a:spcBef>
              <a:spcAft>
                <a:spcPts val="600"/>
              </a:spcAft>
              <a:buSzPct val="45000"/>
              <a:buFont typeface="Arial" panose="020B0604020202020204" pitchFamily="34" charset="0"/>
              <a:buChar char="•"/>
            </a:pPr>
            <a:r>
              <a:rPr lang="en-GB" altLang="en-US" sz="1800" dirty="0">
                <a:solidFill>
                  <a:schemeClr val="tx1"/>
                </a:solidFill>
                <a:latin typeface="+mn-lt"/>
              </a:rPr>
              <a:t>.</a:t>
            </a:r>
          </a:p>
        </p:txBody>
      </p:sp>
    </p:spTree>
    <p:extLst>
      <p:ext uri="{BB962C8B-B14F-4D97-AF65-F5344CB8AC3E}">
        <p14:creationId xmlns:p14="http://schemas.microsoft.com/office/powerpoint/2010/main" val="26172800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a:extLst>
              <a:ext uri="{FF2B5EF4-FFF2-40B4-BE49-F238E27FC236}">
                <a16:creationId xmlns:a16="http://schemas.microsoft.com/office/drawing/2014/main" id="{921DA018-EE32-474A-B073-87E66D603606}"/>
              </a:ext>
            </a:extLst>
          </p:cNvPr>
          <p:cNvSpPr>
            <a:spLocks noChangeArrowheads="1"/>
          </p:cNvSpPr>
          <p:nvPr/>
        </p:nvSpPr>
        <p:spPr bwMode="auto">
          <a:xfrm>
            <a:off x="165603" y="440652"/>
            <a:ext cx="6950075" cy="5314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spAutoFit/>
          </a:bodyPr>
          <a:lstStyle>
            <a:lvl1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nSpc>
                <a:spcPct val="107000"/>
              </a:lnSpc>
              <a:spcAft>
                <a:spcPts val="800"/>
              </a:spcAft>
            </a:pPr>
            <a:r>
              <a:rPr lang="en-GB" sz="2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Key Performance Indicators</a:t>
            </a:r>
          </a:p>
        </p:txBody>
      </p:sp>
      <p:pic>
        <p:nvPicPr>
          <p:cNvPr id="7" name="Picture 3">
            <a:extLst>
              <a:ext uri="{FF2B5EF4-FFF2-40B4-BE49-F238E27FC236}">
                <a16:creationId xmlns:a16="http://schemas.microsoft.com/office/drawing/2014/main" id="{6A6BED50-3820-46A0-9965-497EEEF5CC7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50075" y="0"/>
            <a:ext cx="2209800" cy="18002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 name="Rectangle 2">
            <a:extLst>
              <a:ext uri="{FF2B5EF4-FFF2-40B4-BE49-F238E27FC236}">
                <a16:creationId xmlns:a16="http://schemas.microsoft.com/office/drawing/2014/main" id="{4BE78F84-F7DC-4E2E-BB18-1BBFFF72D790}"/>
              </a:ext>
            </a:extLst>
          </p:cNvPr>
          <p:cNvSpPr>
            <a:spLocks noChangeArrowheads="1"/>
          </p:cNvSpPr>
          <p:nvPr/>
        </p:nvSpPr>
        <p:spPr bwMode="auto">
          <a:xfrm>
            <a:off x="287338" y="1655763"/>
            <a:ext cx="8856662" cy="69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spAutoFit/>
          </a:bodyPr>
          <a:lstStyle>
            <a:lvl1pPr marL="342900" indent="-341313">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club ended the year with cash on hand of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179,613k,</a:t>
            </a:r>
            <a:r>
              <a:rPr lang="en-GB" sz="1800" dirty="0">
                <a:effectLst/>
                <a:latin typeface="Calibri" panose="020F0502020204030204" pitchFamily="34" charset="0"/>
                <a:ea typeface="Calibri" panose="020F0502020204030204" pitchFamily="34" charset="0"/>
                <a:cs typeface="Times New Roman" panose="02020603050405020304" pitchFamily="18" charset="0"/>
              </a:rPr>
              <a:t> this compares to the previous year’s cash on hand of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£105k</a:t>
            </a:r>
            <a:r>
              <a:rPr lang="en-GB" sz="1800" dirty="0">
                <a:effectLst/>
                <a:latin typeface="Calibri" panose="020F0502020204030204" pitchFamily="34" charset="0"/>
                <a:ea typeface="Calibri" panose="020F0502020204030204" pitchFamily="34" charset="0"/>
                <a:cs typeface="Times New Roman" panose="02020603050405020304" pitchFamily="18" charset="0"/>
              </a:rPr>
              <a:t>.The savings account finished with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£53,523k</a:t>
            </a:r>
            <a:r>
              <a:rPr lang="en-GB" sz="18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Total Income</a:t>
            </a:r>
            <a:r>
              <a:rPr lang="en-GB" sz="1800" dirty="0">
                <a:effectLst/>
                <a:latin typeface="Calibri" panose="020F0502020204030204" pitchFamily="34" charset="0"/>
                <a:ea typeface="Calibri" panose="020F0502020204030204" pitchFamily="34" charset="0"/>
                <a:cs typeface="Times New Roman" panose="02020603050405020304" pitchFamily="18" charset="0"/>
              </a:rPr>
              <a:t>: of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£386,880k</a:t>
            </a:r>
            <a:r>
              <a:rPr lang="en-GB" sz="1800" dirty="0">
                <a:effectLst/>
                <a:latin typeface="Calibri" panose="020F0502020204030204" pitchFamily="34" charset="0"/>
                <a:ea typeface="Calibri" panose="020F0502020204030204" pitchFamily="34" charset="0"/>
                <a:cs typeface="Times New Roman" panose="02020603050405020304" pitchFamily="18" charset="0"/>
              </a:rPr>
              <a:t> against a budget of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£294,192k</a:t>
            </a:r>
            <a:r>
              <a:rPr lang="en-GB" sz="1800" dirty="0">
                <a:effectLst/>
                <a:latin typeface="Calibri" panose="020F0502020204030204" pitchFamily="34" charset="0"/>
                <a:ea typeface="Calibri" panose="020F0502020204030204" pitchFamily="34" charset="0"/>
                <a:cs typeface="Times New Roman" panose="02020603050405020304" pitchFamily="18" charset="0"/>
              </a:rPr>
              <a:t>. This compares to a turnover of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£223,164k</a:t>
            </a:r>
            <a:r>
              <a:rPr lang="en-GB" sz="1800" dirty="0">
                <a:effectLst/>
                <a:latin typeface="Calibri" panose="020F0502020204030204" pitchFamily="34" charset="0"/>
                <a:ea typeface="Calibri" panose="020F0502020204030204" pitchFamily="34" charset="0"/>
                <a:cs typeface="Times New Roman" panose="02020603050405020304" pitchFamily="18" charset="0"/>
              </a:rPr>
              <a:t> the previous season.</a:t>
            </a: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Total Membership Fees</a:t>
            </a:r>
            <a:r>
              <a:rPr lang="en-GB" sz="1800" dirty="0">
                <a:effectLst/>
                <a:latin typeface="Calibri" panose="020F0502020204030204" pitchFamily="34" charset="0"/>
                <a:ea typeface="Calibri" panose="020F0502020204030204" pitchFamily="34" charset="0"/>
                <a:cs typeface="Times New Roman" panose="02020603050405020304" pitchFamily="18" charset="0"/>
              </a:rPr>
              <a:t>: Increased from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£167,418k</a:t>
            </a:r>
            <a:r>
              <a:rPr lang="en-GB" sz="1800" dirty="0">
                <a:effectLst/>
                <a:latin typeface="Calibri" panose="020F0502020204030204" pitchFamily="34" charset="0"/>
                <a:ea typeface="Calibri" panose="020F0502020204030204" pitchFamily="34" charset="0"/>
                <a:cs typeface="Times New Roman" panose="02020603050405020304" pitchFamily="18" charset="0"/>
              </a:rPr>
              <a:t> to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£320,842k</a:t>
            </a:r>
            <a:r>
              <a:rPr lang="en-GB" sz="1800" dirty="0">
                <a:effectLst/>
                <a:latin typeface="Calibri" panose="020F0502020204030204" pitchFamily="34" charset="0"/>
                <a:ea typeface="Calibri" panose="020F0502020204030204" pitchFamily="34" charset="0"/>
                <a:cs typeface="Times New Roman" panose="02020603050405020304" pitchFamily="18" charset="0"/>
              </a:rPr>
              <a:t> as we were able to charge for a full season with no interruptions.</a:t>
            </a: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Swimming Operations</a:t>
            </a:r>
            <a:r>
              <a:rPr lang="en-GB" sz="1800" dirty="0">
                <a:effectLst/>
                <a:latin typeface="Calibri" panose="020F0502020204030204" pitchFamily="34" charset="0"/>
                <a:ea typeface="Calibri" panose="020F0502020204030204" pitchFamily="34" charset="0"/>
                <a:cs typeface="Times New Roman" panose="02020603050405020304" pitchFamily="18" charset="0"/>
              </a:rPr>
              <a:t>: Meet entries were up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£43,478k </a:t>
            </a:r>
            <a:r>
              <a:rPr lang="en-GB" sz="1800" dirty="0">
                <a:effectLst/>
                <a:latin typeface="Calibri" panose="020F0502020204030204" pitchFamily="34" charset="0"/>
                <a:ea typeface="Calibri" panose="020F0502020204030204" pitchFamily="34" charset="0"/>
                <a:cs typeface="Times New Roman" panose="02020603050405020304" pitchFamily="18" charset="0"/>
              </a:rPr>
              <a:t>from a previous season of £9.8k. This was made up of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£18,358</a:t>
            </a:r>
            <a:r>
              <a:rPr lang="en-GB" sz="1800" dirty="0">
                <a:effectLst/>
                <a:latin typeface="Calibri" panose="020F0502020204030204" pitchFamily="34" charset="0"/>
                <a:ea typeface="Calibri" panose="020F0502020204030204" pitchFamily="34" charset="0"/>
                <a:cs typeface="Times New Roman" panose="02020603050405020304" pitchFamily="18" charset="0"/>
              </a:rPr>
              <a:t> for home meets and the remainder of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£25,120k</a:t>
            </a:r>
            <a:r>
              <a:rPr lang="en-GB" sz="1800" dirty="0">
                <a:effectLst/>
                <a:latin typeface="Calibri" panose="020F0502020204030204" pitchFamily="34" charset="0"/>
                <a:ea typeface="Calibri" panose="020F0502020204030204" pitchFamily="34" charset="0"/>
                <a:cs typeface="Times New Roman" panose="02020603050405020304" pitchFamily="18" charset="0"/>
              </a:rPr>
              <a:t> was for away meets. The away meets only break even with no surplus, whilst the home meets made a net surplus of around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£2k.</a:t>
            </a: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Swim Camps: </a:t>
            </a:r>
            <a:r>
              <a:rPr lang="en-GB" sz="1800" dirty="0">
                <a:effectLst/>
                <a:latin typeface="Calibri" panose="020F0502020204030204" pitchFamily="34" charset="0"/>
                <a:ea typeface="Calibri" panose="020F0502020204030204" pitchFamily="34" charset="0"/>
                <a:cs typeface="Times New Roman" panose="02020603050405020304" pitchFamily="18" charset="0"/>
              </a:rPr>
              <a:t>The revenue for the Millfield Swim camp was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£10,650k</a:t>
            </a:r>
            <a:r>
              <a:rPr lang="en-GB" sz="1800" dirty="0">
                <a:effectLst/>
                <a:latin typeface="Calibri" panose="020F0502020204030204" pitchFamily="34" charset="0"/>
                <a:ea typeface="Calibri" panose="020F0502020204030204" pitchFamily="34" charset="0"/>
                <a:cs typeface="Times New Roman" panose="02020603050405020304" pitchFamily="18" charset="0"/>
              </a:rPr>
              <a:t> which ran on a small deficit of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£773</a:t>
            </a:r>
            <a:r>
              <a:rPr lang="en-GB" sz="1800" dirty="0">
                <a:effectLst/>
                <a:latin typeface="Calibri" panose="020F0502020204030204" pitchFamily="34" charset="0"/>
                <a:ea typeface="Calibri" panose="020F0502020204030204" pitchFamily="34" charset="0"/>
                <a:cs typeface="Times New Roman" panose="02020603050405020304" pitchFamily="18" charset="0"/>
              </a:rPr>
              <a:t>. A second camp was organised for Feb 2023 and these costs have been deferred into the 2023 financial year.</a:t>
            </a: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Cost of Sale Pools/ Gym</a:t>
            </a:r>
            <a:r>
              <a:rPr lang="en-GB" sz="1800" dirty="0">
                <a:effectLst/>
                <a:latin typeface="Calibri" panose="020F0502020204030204" pitchFamily="34" charset="0"/>
                <a:ea typeface="Calibri" panose="020F0502020204030204" pitchFamily="34" charset="0"/>
                <a:cs typeface="Times New Roman" panose="02020603050405020304" pitchFamily="18" charset="0"/>
              </a:rPr>
              <a:t>: Pool and gym costs were up this year to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£144,108k</a:t>
            </a:r>
            <a:r>
              <a:rPr lang="en-GB" sz="1800" dirty="0">
                <a:effectLst/>
                <a:latin typeface="Calibri" panose="020F0502020204030204" pitchFamily="34" charset="0"/>
                <a:ea typeface="Calibri" panose="020F0502020204030204" pitchFamily="34" charset="0"/>
                <a:cs typeface="Times New Roman" panose="02020603050405020304" pitchFamily="18" charset="0"/>
              </a:rPr>
              <a:t> from the previous year of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£78,489k.</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1587" indent="0" hangingPunct="1">
              <a:lnSpc>
                <a:spcPct val="150000"/>
              </a:lnSpc>
              <a:spcBef>
                <a:spcPts val="600"/>
              </a:spcBef>
              <a:spcAft>
                <a:spcPts val="600"/>
              </a:spcAft>
              <a:buSzPct val="45000"/>
            </a:pPr>
            <a:endParaRPr lang="en-GB" altLang="en-US" sz="1600" dirty="0">
              <a:solidFill>
                <a:schemeClr val="tx1"/>
              </a:solidFill>
              <a:latin typeface="+mn-lt"/>
            </a:endParaRPr>
          </a:p>
          <a:p>
            <a:pPr hangingPunct="1">
              <a:lnSpc>
                <a:spcPct val="150000"/>
              </a:lnSpc>
              <a:spcBef>
                <a:spcPts val="600"/>
              </a:spcBef>
              <a:spcAft>
                <a:spcPts val="600"/>
              </a:spcAft>
              <a:buSzPct val="45000"/>
              <a:buFont typeface="Arial" panose="020B0604020202020204" pitchFamily="34" charset="0"/>
              <a:buChar char="•"/>
            </a:pPr>
            <a:endParaRPr lang="en-GB" altLang="en-US" sz="1600" dirty="0">
              <a:solidFill>
                <a:schemeClr val="tx1"/>
              </a:solidFill>
            </a:endParaRPr>
          </a:p>
        </p:txBody>
      </p:sp>
    </p:spTree>
    <p:extLst>
      <p:ext uri="{BB962C8B-B14F-4D97-AF65-F5344CB8AC3E}">
        <p14:creationId xmlns:p14="http://schemas.microsoft.com/office/powerpoint/2010/main" val="5926407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a:extLst>
              <a:ext uri="{FF2B5EF4-FFF2-40B4-BE49-F238E27FC236}">
                <a16:creationId xmlns:a16="http://schemas.microsoft.com/office/drawing/2014/main" id="{921DA018-EE32-474A-B073-87E66D603606}"/>
              </a:ext>
            </a:extLst>
          </p:cNvPr>
          <p:cNvSpPr>
            <a:spLocks noChangeArrowheads="1"/>
          </p:cNvSpPr>
          <p:nvPr/>
        </p:nvSpPr>
        <p:spPr bwMode="auto">
          <a:xfrm>
            <a:off x="0" y="361950"/>
            <a:ext cx="6732588" cy="5833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hangingPunct="1">
              <a:lnSpc>
                <a:spcPct val="100000"/>
              </a:lnSpc>
            </a:pPr>
            <a:r>
              <a:rPr lang="en-GB" altLang="en-US" sz="3200" dirty="0">
                <a:solidFill>
                  <a:srgbClr val="0070C0"/>
                </a:solidFill>
                <a:latin typeface="+mn-lt"/>
              </a:rPr>
              <a:t>Key Performance Indicators </a:t>
            </a:r>
          </a:p>
        </p:txBody>
      </p:sp>
      <p:pic>
        <p:nvPicPr>
          <p:cNvPr id="7" name="Picture 3">
            <a:extLst>
              <a:ext uri="{FF2B5EF4-FFF2-40B4-BE49-F238E27FC236}">
                <a16:creationId xmlns:a16="http://schemas.microsoft.com/office/drawing/2014/main" id="{6A6BED50-3820-46A0-9965-497EEEF5CC7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50075" y="0"/>
            <a:ext cx="2209800" cy="18002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 name="Rectangle 2">
            <a:extLst>
              <a:ext uri="{FF2B5EF4-FFF2-40B4-BE49-F238E27FC236}">
                <a16:creationId xmlns:a16="http://schemas.microsoft.com/office/drawing/2014/main" id="{4BE78F84-F7DC-4E2E-BB18-1BBFFF72D790}"/>
              </a:ext>
            </a:extLst>
          </p:cNvPr>
          <p:cNvSpPr>
            <a:spLocks noChangeArrowheads="1"/>
          </p:cNvSpPr>
          <p:nvPr/>
        </p:nvSpPr>
        <p:spPr bwMode="auto">
          <a:xfrm>
            <a:off x="287338" y="1484784"/>
            <a:ext cx="8856662" cy="542368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spAutoFit/>
          </a:bodyPr>
          <a:lstStyle>
            <a:lvl1pPr marL="342900" indent="-341313">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Salaries-Coaches costs</a:t>
            </a:r>
            <a:r>
              <a:rPr lang="en-GB" sz="1800" dirty="0">
                <a:effectLst/>
                <a:latin typeface="Calibri" panose="020F0502020204030204" pitchFamily="34" charset="0"/>
                <a:ea typeface="Calibri" panose="020F0502020204030204" pitchFamily="34" charset="0"/>
                <a:cs typeface="Times New Roman" panose="02020603050405020304" pitchFamily="18" charset="0"/>
              </a:rPr>
              <a:t>: Personnel costs for coaches was at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£56,705k</a:t>
            </a:r>
            <a:r>
              <a:rPr lang="en-GB" sz="1800" dirty="0">
                <a:effectLst/>
                <a:latin typeface="Calibri" panose="020F0502020204030204" pitchFamily="34" charset="0"/>
                <a:ea typeface="Calibri" panose="020F0502020204030204" pitchFamily="34" charset="0"/>
                <a:cs typeface="Times New Roman" panose="02020603050405020304" pitchFamily="18" charset="0"/>
              </a:rPr>
              <a:t> which was like last season at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£55,442k.</a:t>
            </a: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Operating Cost of Swimming Operations</a:t>
            </a:r>
            <a:r>
              <a:rPr lang="en-GB" sz="1800" dirty="0">
                <a:effectLst/>
                <a:latin typeface="Calibri" panose="020F0502020204030204" pitchFamily="34" charset="0"/>
                <a:ea typeface="Calibri" panose="020F0502020204030204" pitchFamily="34" charset="0"/>
                <a:cs typeface="Times New Roman" panose="02020603050405020304" pitchFamily="18" charset="0"/>
              </a:rPr>
              <a:t>: The overall operating cost for swim operations was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£253,623k</a:t>
            </a:r>
            <a:r>
              <a:rPr lang="en-GB" sz="1800" dirty="0">
                <a:effectLst/>
                <a:latin typeface="Calibri" panose="020F0502020204030204" pitchFamily="34" charset="0"/>
                <a:ea typeface="Calibri" panose="020F0502020204030204" pitchFamily="34" charset="0"/>
                <a:cs typeface="Times New Roman" panose="02020603050405020304" pitchFamily="18" charset="0"/>
              </a:rPr>
              <a:t> with a net surplus of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£121,886k</a:t>
            </a:r>
            <a:r>
              <a:rPr lang="en-GB" sz="1800" dirty="0">
                <a:effectLst/>
                <a:latin typeface="Calibri" panose="020F0502020204030204" pitchFamily="34" charset="0"/>
                <a:ea typeface="Calibri" panose="020F0502020204030204" pitchFamily="34" charset="0"/>
                <a:cs typeface="Times New Roman" panose="02020603050405020304" pitchFamily="18" charset="0"/>
              </a:rPr>
              <a:t> compared to last season of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£136,111k</a:t>
            </a:r>
            <a:r>
              <a:rPr lang="en-GB" sz="1800" dirty="0">
                <a:effectLst/>
                <a:latin typeface="Calibri" panose="020F0502020204030204" pitchFamily="34" charset="0"/>
                <a:ea typeface="Calibri" panose="020F0502020204030204" pitchFamily="34" charset="0"/>
                <a:cs typeface="Times New Roman" panose="02020603050405020304" pitchFamily="18" charset="0"/>
              </a:rPr>
              <a:t> cost and a net surplus of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£41,591k</a:t>
            </a:r>
            <a:r>
              <a:rPr lang="en-GB" sz="1800" dirty="0">
                <a:effectLst/>
                <a:latin typeface="Calibri" panose="020F0502020204030204" pitchFamily="34" charset="0"/>
                <a:ea typeface="Calibri" panose="020F0502020204030204" pitchFamily="34" charset="0"/>
                <a:cs typeface="Times New Roman" panose="02020603050405020304" pitchFamily="18" charset="0"/>
              </a:rPr>
              <a:t>. This is due to good management and the streamlining of squads and lane usage. </a:t>
            </a: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Administrative Costs</a:t>
            </a:r>
            <a:r>
              <a:rPr lang="en-GB" sz="1800" dirty="0">
                <a:effectLst/>
                <a:latin typeface="Calibri" panose="020F0502020204030204" pitchFamily="34" charset="0"/>
                <a:ea typeface="Calibri" panose="020F0502020204030204" pitchFamily="34" charset="0"/>
                <a:cs typeface="Times New Roman" panose="02020603050405020304" pitchFamily="18" charset="0"/>
              </a:rPr>
              <a:t>: The overall Administration cost for the season was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£38,492k</a:t>
            </a:r>
            <a:r>
              <a:rPr lang="en-GB" sz="1800" dirty="0">
                <a:effectLst/>
                <a:latin typeface="Calibri" panose="020F0502020204030204" pitchFamily="34" charset="0"/>
                <a:ea typeface="Calibri" panose="020F0502020204030204" pitchFamily="34" charset="0"/>
                <a:cs typeface="Times New Roman" panose="02020603050405020304" pitchFamily="18" charset="0"/>
              </a:rPr>
              <a:t> against the previous season of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£39,871k</a:t>
            </a:r>
            <a:r>
              <a:rPr lang="en-GB" sz="1800" dirty="0">
                <a:effectLst/>
                <a:latin typeface="Calibri" panose="020F0502020204030204" pitchFamily="34" charset="0"/>
                <a:ea typeface="Calibri" panose="020F0502020204030204" pitchFamily="34" charset="0"/>
                <a:cs typeface="Times New Roman" panose="02020603050405020304" pitchFamily="18" charset="0"/>
              </a:rPr>
              <a:t> This includes the administrator’s salary which is vital to the successful running of the club, and all other costs associated, including Bank fees, BT Internet, subscriptions. Annual accounting fees.</a:t>
            </a: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Other Income</a:t>
            </a:r>
            <a:r>
              <a:rPr lang="en-GB" sz="1800" dirty="0">
                <a:effectLst/>
                <a:latin typeface="Calibri" panose="020F0502020204030204" pitchFamily="34" charset="0"/>
                <a:ea typeface="Calibri" panose="020F0502020204030204" pitchFamily="34" charset="0"/>
                <a:cs typeface="Times New Roman" panose="02020603050405020304" pitchFamily="18" charset="0"/>
              </a:rPr>
              <a:t>: The club received</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£2,309k</a:t>
            </a:r>
            <a:r>
              <a:rPr lang="en-GB" sz="1800" dirty="0">
                <a:effectLst/>
                <a:latin typeface="Calibri" panose="020F0502020204030204" pitchFamily="34" charset="0"/>
                <a:ea typeface="Calibri" panose="020F0502020204030204" pitchFamily="34" charset="0"/>
                <a:cs typeface="Times New Roman" panose="02020603050405020304" pitchFamily="18" charset="0"/>
              </a:rPr>
              <a:t> in donations,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£1602k</a:t>
            </a:r>
            <a:r>
              <a:rPr lang="en-GB" sz="1800" dirty="0">
                <a:effectLst/>
                <a:latin typeface="Calibri" panose="020F0502020204030204" pitchFamily="34" charset="0"/>
                <a:ea typeface="Calibri" panose="020F0502020204030204" pitchFamily="34" charset="0"/>
                <a:cs typeface="Times New Roman" panose="02020603050405020304" pitchFamily="18" charset="0"/>
              </a:rPr>
              <a:t> in gift aid,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£1,625k</a:t>
            </a:r>
            <a:r>
              <a:rPr lang="en-GB" sz="1800" dirty="0">
                <a:effectLst/>
                <a:latin typeface="Calibri" panose="020F0502020204030204" pitchFamily="34" charset="0"/>
                <a:ea typeface="Calibri" panose="020F0502020204030204" pitchFamily="34" charset="0"/>
                <a:cs typeface="Times New Roman" panose="02020603050405020304" pitchFamily="18" charset="0"/>
              </a:rPr>
              <a:t> in grants, and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£2388k</a:t>
            </a:r>
            <a:r>
              <a:rPr lang="en-GB" sz="1800" dirty="0">
                <a:effectLst/>
                <a:latin typeface="Calibri" panose="020F0502020204030204" pitchFamily="34" charset="0"/>
                <a:ea typeface="Calibri" panose="020F0502020204030204" pitchFamily="34" charset="0"/>
                <a:cs typeface="Times New Roman" panose="02020603050405020304" pitchFamily="18" charset="0"/>
              </a:rPr>
              <a:t> through various fundraising activities such as Easy fundraising and the lottery. The Money was used towards new software called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Hytek</a:t>
            </a:r>
            <a:r>
              <a:rPr lang="en-GB" sz="1800" dirty="0">
                <a:effectLst/>
                <a:latin typeface="Calibri" panose="020F0502020204030204" pitchFamily="34" charset="0"/>
                <a:ea typeface="Calibri" panose="020F0502020204030204" pitchFamily="34" charset="0"/>
                <a:cs typeface="Times New Roman" panose="02020603050405020304" pitchFamily="18" charset="0"/>
              </a:rPr>
              <a:t> and new gym equipment for strength and conditioning. Which totalled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£1.8k</a:t>
            </a:r>
            <a:r>
              <a:rPr lang="en-GB" sz="1800" dirty="0">
                <a:effectLst/>
                <a:latin typeface="Calibri" panose="020F0502020204030204" pitchFamily="34" charset="0"/>
                <a:ea typeface="Calibri" panose="020F0502020204030204" pitchFamily="34" charset="0"/>
                <a:cs typeface="Times New Roman" panose="02020603050405020304" pitchFamily="18" charset="0"/>
              </a:rPr>
              <a:t>. A further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£9.5k</a:t>
            </a:r>
            <a:r>
              <a:rPr lang="en-GB" sz="1800" dirty="0">
                <a:effectLst/>
                <a:latin typeface="Calibri" panose="020F0502020204030204" pitchFamily="34" charset="0"/>
                <a:ea typeface="Calibri" panose="020F0502020204030204" pitchFamily="34" charset="0"/>
                <a:cs typeface="Times New Roman" panose="02020603050405020304" pitchFamily="18" charset="0"/>
              </a:rPr>
              <a:t> has been spent on new blocks and fixings and a PA System. This came out of the donations received in the prior year which totalled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£19.3k</a:t>
            </a:r>
            <a:r>
              <a:rPr lang="en-GB" sz="1800" dirty="0">
                <a:effectLst/>
                <a:latin typeface="Calibri" panose="020F0502020204030204" pitchFamily="34" charset="0"/>
                <a:ea typeface="Calibri" panose="020F0502020204030204" pitchFamily="34" charset="0"/>
                <a:cs typeface="Times New Roman" panose="02020603050405020304" pitchFamily="18" charset="0"/>
              </a:rPr>
              <a:t>. A further net surplus of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£895</a:t>
            </a:r>
            <a:r>
              <a:rPr lang="en-GB" sz="1800" dirty="0">
                <a:effectLst/>
                <a:latin typeface="Calibri" panose="020F0502020204030204" pitchFamily="34" charset="0"/>
                <a:ea typeface="Calibri" panose="020F0502020204030204" pitchFamily="34" charset="0"/>
                <a:cs typeface="Times New Roman" panose="02020603050405020304" pitchFamily="18" charset="0"/>
              </a:rPr>
              <a:t> was made through the shop sales and commission. .</a:t>
            </a:r>
          </a:p>
        </p:txBody>
      </p:sp>
    </p:spTree>
    <p:extLst>
      <p:ext uri="{BB962C8B-B14F-4D97-AF65-F5344CB8AC3E}">
        <p14:creationId xmlns:p14="http://schemas.microsoft.com/office/powerpoint/2010/main" val="31624589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21196</TotalTime>
  <Words>2615</Words>
  <Application>Microsoft Macintosh PowerPoint</Application>
  <PresentationFormat>On-screen Show (4:3)</PresentationFormat>
  <Paragraphs>313</Paragraphs>
  <Slides>31</Slides>
  <Notes>28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Courier New</vt:lpstr>
      <vt:lpstr>Symbol</vt:lpstr>
      <vt:lpstr>Times New Roman</vt:lpstr>
      <vt:lpstr>Office Theme</vt:lpstr>
      <vt:lpstr>Swimming Club</vt:lpstr>
      <vt:lpstr>Agenda</vt:lpstr>
      <vt:lpstr>Minutes of 2021 AGM</vt:lpstr>
      <vt:lpstr>Trustee Report – Helen Bourns</vt:lpstr>
      <vt:lpstr>The Trustees We are Parents, Swimmers and like minded people who want the best for our Club and swimmers:-  Fleur Turner – Chair, Neil Mitchell – Treasurer, Helen Bourns – Secretary Ray Knight, David Wise, Steve Greenfield The Year 2021/2022 Continuation of squad &amp; structure organisation – Spencer To our coaches who support our young people &amp; get them to the levels they are today</vt:lpstr>
      <vt:lpstr>Financial Report</vt:lpstr>
      <vt:lpstr>PowerPoint Presentation</vt:lpstr>
      <vt:lpstr>PowerPoint Presentation</vt:lpstr>
      <vt:lpstr>PowerPoint Presentation</vt:lpstr>
      <vt:lpstr>PowerPoint Presentation</vt:lpstr>
      <vt:lpstr>Chair Report</vt:lpstr>
      <vt:lpstr>PowerPoint Presentation</vt:lpstr>
      <vt:lpstr>Chair Report</vt:lpstr>
      <vt:lpstr>Chair Report</vt:lpstr>
      <vt:lpstr>PowerPoint Presentation</vt:lpstr>
      <vt:lpstr>Coaching Reports</vt:lpstr>
      <vt:lpstr>Swimming Overview</vt:lpstr>
      <vt:lpstr>Swimming - Membership</vt:lpstr>
      <vt:lpstr>Swimming - Results</vt:lpstr>
      <vt:lpstr>Swimming – Results cont’d</vt:lpstr>
      <vt:lpstr>Swimming Results - Masters</vt:lpstr>
      <vt:lpstr>Bluefins Water Polo Achievements 2022-3</vt:lpstr>
      <vt:lpstr>Junior Individual Honours</vt:lpstr>
      <vt:lpstr>PowerPoint Presentation</vt:lpstr>
      <vt:lpstr>Water Polo Update</vt:lpstr>
      <vt:lpstr>Sharks</vt:lpstr>
      <vt:lpstr>Sharks</vt:lpstr>
      <vt:lpstr>PowerPoint Presentation</vt:lpstr>
      <vt:lpstr>Election of Trustees &amp; Officers of the Club </vt:lpstr>
      <vt:lpstr>PowerPoint Presentation</vt:lpstr>
      <vt:lpstr> Basingstoke Bluefins Swimming Club  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Basingstoke Bluefins Swimming Club</dc:title>
  <dc:creator>Rebecca Barker</dc:creator>
  <cp:lastModifiedBy>Microsoft Office User</cp:lastModifiedBy>
  <cp:revision>633</cp:revision>
  <cp:lastPrinted>2023-03-09T07:54:24Z</cp:lastPrinted>
  <dcterms:created xsi:type="dcterms:W3CDTF">2007-11-13T23:31:32Z</dcterms:created>
  <dcterms:modified xsi:type="dcterms:W3CDTF">2023-03-16T20:55:49Z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TC010481591033</vt:lpwstr>
  </property>
</Properties>
</file>